
<file path=[Content_Types].xml><?xml version="1.0" encoding="utf-8"?>
<Types xmlns="http://schemas.openxmlformats.org/package/2006/content-types">
  <Default Extension="avi" ContentType="video/x-msvideo"/>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2"/>
  </p:notesMasterIdLst>
  <p:handoutMasterIdLst>
    <p:handoutMasterId r:id="rId23"/>
  </p:handoutMasterIdLst>
  <p:sldIdLst>
    <p:sldId id="256" r:id="rId2"/>
    <p:sldId id="294" r:id="rId3"/>
    <p:sldId id="258" r:id="rId4"/>
    <p:sldId id="269" r:id="rId5"/>
    <p:sldId id="313" r:id="rId6"/>
    <p:sldId id="314" r:id="rId7"/>
    <p:sldId id="299" r:id="rId8"/>
    <p:sldId id="300" r:id="rId9"/>
    <p:sldId id="301" r:id="rId10"/>
    <p:sldId id="302" r:id="rId11"/>
    <p:sldId id="310" r:id="rId12"/>
    <p:sldId id="311" r:id="rId13"/>
    <p:sldId id="312" r:id="rId14"/>
    <p:sldId id="259" r:id="rId15"/>
    <p:sldId id="307" r:id="rId16"/>
    <p:sldId id="306" r:id="rId17"/>
    <p:sldId id="257" r:id="rId18"/>
    <p:sldId id="315" r:id="rId19"/>
    <p:sldId id="316" r:id="rId20"/>
    <p:sldId id="317" r:id="rId2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DC4F7D-1F6A-4781-8C24-DC51AA6663AB}" v="1" dt="2020-10-06T21:29:21.7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34" autoAdjust="0"/>
    <p:restoredTop sz="94660"/>
  </p:normalViewPr>
  <p:slideViewPr>
    <p:cSldViewPr snapToGrid="0">
      <p:cViewPr varScale="1">
        <p:scale>
          <a:sx n="94" d="100"/>
          <a:sy n="94" d="100"/>
        </p:scale>
        <p:origin x="771" y="69"/>
      </p:cViewPr>
      <p:guideLst/>
    </p:cSldViewPr>
  </p:slideViewPr>
  <p:notesTextViewPr>
    <p:cViewPr>
      <p:scale>
        <a:sx n="1" d="1"/>
        <a:sy n="1" d="1"/>
      </p:scale>
      <p:origin x="0" y="0"/>
    </p:cViewPr>
  </p:notesTextViewPr>
  <p:notesViewPr>
    <p:cSldViewPr snapToGrid="0">
      <p:cViewPr varScale="1">
        <p:scale>
          <a:sx n="84" d="100"/>
          <a:sy n="84" d="100"/>
        </p:scale>
        <p:origin x="3066"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robot\Desktop\&#26032;&#24314;%20Microsoft%20Excel%20&#24037;&#20316;&#34920;.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spPr>
            <a:solidFill>
              <a:schemeClr val="accent1"/>
            </a:solidFill>
            <a:ln>
              <a:noFill/>
            </a:ln>
            <a:effectLst/>
          </c:spPr>
          <c:invertIfNegative val="0"/>
          <c:cat>
            <c:strRef>
              <c:f>工作表1!$A$1:$A$2</c:f>
              <c:strCache>
                <c:ptCount val="2"/>
                <c:pt idx="0">
                  <c:v>Before Random-Erasing</c:v>
                </c:pt>
                <c:pt idx="1">
                  <c:v>After Random-Erasing</c:v>
                </c:pt>
              </c:strCache>
            </c:strRef>
          </c:cat>
          <c:val>
            <c:numRef>
              <c:f>工作表1!$B$1:$B$2</c:f>
              <c:numCache>
                <c:formatCode>General</c:formatCode>
                <c:ptCount val="2"/>
                <c:pt idx="0">
                  <c:v>65.2</c:v>
                </c:pt>
                <c:pt idx="1">
                  <c:v>69.3</c:v>
                </c:pt>
              </c:numCache>
            </c:numRef>
          </c:val>
          <c:extLst>
            <c:ext xmlns:c16="http://schemas.microsoft.com/office/drawing/2014/chart" uri="{C3380CC4-5D6E-409C-BE32-E72D297353CC}">
              <c16:uniqueId val="{00000000-41DD-4805-A34B-D2E86E00F2E2}"/>
            </c:ext>
          </c:extLst>
        </c:ser>
        <c:dLbls>
          <c:showLegendKey val="0"/>
          <c:showVal val="0"/>
          <c:showCatName val="0"/>
          <c:showSerName val="0"/>
          <c:showPercent val="0"/>
          <c:showBubbleSize val="0"/>
        </c:dLbls>
        <c:gapWidth val="150"/>
        <c:overlap val="100"/>
        <c:axId val="953080112"/>
        <c:axId val="605465600"/>
      </c:barChart>
      <c:catAx>
        <c:axId val="953080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05465600"/>
        <c:crosses val="autoZero"/>
        <c:auto val="1"/>
        <c:lblAlgn val="ctr"/>
        <c:lblOffset val="100"/>
        <c:noMultiLvlLbl val="0"/>
      </c:catAx>
      <c:valAx>
        <c:axId val="6054656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530801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7B51A78-4CFA-4E24-B3D1-0669260D69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F24CF00-FBC0-43B6-A926-2A520C6143D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BED638-7514-4016-BEE0-2DB537DED2F7}" type="datetimeFigureOut">
              <a:rPr lang="en-US" smtClean="0"/>
              <a:t>12/10/2021</a:t>
            </a:fld>
            <a:endParaRPr lang="en-US"/>
          </a:p>
        </p:txBody>
      </p:sp>
      <p:sp>
        <p:nvSpPr>
          <p:cNvPr id="4" name="Footer Placeholder 3">
            <a:extLst>
              <a:ext uri="{FF2B5EF4-FFF2-40B4-BE49-F238E27FC236}">
                <a16:creationId xmlns:a16="http://schemas.microsoft.com/office/drawing/2014/main" id="{49006902-B15F-40DE-8BF8-B8A535E4C02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DDB590E-77C3-4DB4-AAAD-3568FF58428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D05675-BEA1-4448-893A-7D96B79522EA}" type="slidenum">
              <a:rPr lang="en-US" smtClean="0"/>
              <a:t>‹#›</a:t>
            </a:fld>
            <a:endParaRPr lang="en-US"/>
          </a:p>
        </p:txBody>
      </p:sp>
    </p:spTree>
    <p:extLst>
      <p:ext uri="{BB962C8B-B14F-4D97-AF65-F5344CB8AC3E}">
        <p14:creationId xmlns:p14="http://schemas.microsoft.com/office/powerpoint/2010/main" val="27918513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657538517"/>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2" name="Shape 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30578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p>
        </p:txBody>
      </p:sp>
      <p:sp>
        <p:nvSpPr>
          <p:cNvPr id="118" name="Google Shape;11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32424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Google Shape;127;p7:notes"/>
          <p:cNvSpPr txBox="1">
            <a:spLocks noGrp="1"/>
          </p:cNvSpPr>
          <p:nvPr>
            <p:ph type="body" idx="1"/>
          </p:nvPr>
        </p:nvSpPr>
        <p:spPr>
          <a:xfrm>
            <a:off x="679925" y="4716650"/>
            <a:ext cx="5439400" cy="446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6141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457200" lvl="0" indent="-228600" algn="l" rtl="0">
              <a:lnSpc>
                <a:spcPct val="100000"/>
              </a:lnSpc>
              <a:spcBef>
                <a:spcPts val="0"/>
              </a:spcBef>
              <a:spcAft>
                <a:spcPts val="0"/>
              </a:spcAft>
              <a:buClr>
                <a:schemeClr val="dk1"/>
              </a:buClr>
              <a:buSzPts val="1400"/>
              <a:buFont typeface="Arial"/>
              <a:buNone/>
            </a:pPr>
            <a:endParaRPr/>
          </a:p>
        </p:txBody>
      </p:sp>
      <p:sp>
        <p:nvSpPr>
          <p:cNvPr id="61" name="Google Shape;61;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457200" lvl="0" indent="-228600" algn="l" rtl="0">
              <a:lnSpc>
                <a:spcPct val="100000"/>
              </a:lnSpc>
              <a:spcBef>
                <a:spcPts val="0"/>
              </a:spcBef>
              <a:spcAft>
                <a:spcPts val="0"/>
              </a:spcAft>
              <a:buClr>
                <a:schemeClr val="dk1"/>
              </a:buClr>
              <a:buSzPts val="1400"/>
              <a:buFont typeface="Arial"/>
              <a:buNone/>
            </a:pPr>
            <a:endParaRPr/>
          </a:p>
        </p:txBody>
      </p:sp>
      <p:sp>
        <p:nvSpPr>
          <p:cNvPr id="69" name="Google Shape;69;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5" name="Shape 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1721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Google Shape;127;p7:notes"/>
          <p:cNvSpPr txBox="1">
            <a:spLocks noGrp="1"/>
          </p:cNvSpPr>
          <p:nvPr>
            <p:ph type="body" idx="1"/>
          </p:nvPr>
        </p:nvSpPr>
        <p:spPr>
          <a:xfrm>
            <a:off x="679925" y="4716650"/>
            <a:ext cx="5439400" cy="446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906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8: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p>
        </p:txBody>
      </p:sp>
      <p:sp>
        <p:nvSpPr>
          <p:cNvPr id="134" name="Google Shape;134;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06679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7b5030c3c8_2_1:notes"/>
          <p:cNvSpPr>
            <a:spLocks noGrp="1" noRot="1" noChangeAspect="1"/>
          </p:cNvSpPr>
          <p:nvPr>
            <p:ph type="sldImg" idx="2"/>
          </p:nvPr>
        </p:nvSpPr>
        <p:spPr>
          <a:xfrm>
            <a:off x="917575" y="744538"/>
            <a:ext cx="4964113" cy="37242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7b5030c3c8_2_1:notes"/>
          <p:cNvSpPr txBox="1">
            <a:spLocks noGrp="1"/>
          </p:cNvSpPr>
          <p:nvPr>
            <p:ph type="body" idx="1"/>
          </p:nvPr>
        </p:nvSpPr>
        <p:spPr>
          <a:xfrm>
            <a:off x="679925" y="4716650"/>
            <a:ext cx="5439300" cy="446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4514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p>
        </p:txBody>
      </p:sp>
      <p:sp>
        <p:nvSpPr>
          <p:cNvPr id="163" name="Google Shape;163;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92235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p>
        </p:txBody>
      </p:sp>
      <p:sp>
        <p:nvSpPr>
          <p:cNvPr id="118" name="Google Shape;11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85761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p>
        </p:txBody>
      </p:sp>
      <p:sp>
        <p:nvSpPr>
          <p:cNvPr id="118" name="Google Shape;11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78113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p>
        </p:txBody>
      </p:sp>
      <p:sp>
        <p:nvSpPr>
          <p:cNvPr id="118" name="Google Shape;11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1264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標題投影片">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1143000" y="1122362"/>
            <a:ext cx="6858000" cy="23876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a:buNone/>
              <a:defRPr sz="4500" b="0" i="0" u="none" strike="noStrike" cap="none">
                <a:solidFill>
                  <a:schemeClr val="dk1"/>
                </a:solidFill>
                <a:latin typeface="Calibri"/>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
        <p:nvSpPr>
          <p:cNvPr id="13" name="Shape 13"/>
          <p:cNvSpPr txBox="1">
            <a:spLocks noGrp="1"/>
          </p:cNvSpPr>
          <p:nvPr>
            <p:ph type="subTitle" idx="1"/>
          </p:nvPr>
        </p:nvSpPr>
        <p:spPr>
          <a:xfrm>
            <a:off x="1143000" y="3602038"/>
            <a:ext cx="6858000" cy="1655761"/>
          </a:xfrm>
          <a:prstGeom prst="rect">
            <a:avLst/>
          </a:prstGeom>
          <a:noFill/>
          <a:ln>
            <a:noFill/>
          </a:ln>
        </p:spPr>
        <p:txBody>
          <a:bodyPr lIns="91425" tIns="91425" rIns="91425" bIns="91425" anchor="t" anchorCtr="0"/>
          <a:lstStyle>
            <a:lvl1pPr marL="0" marR="0" lvl="0" indent="0" algn="ctr" rtl="0">
              <a:lnSpc>
                <a:spcPct val="90000"/>
              </a:lnSpc>
              <a:spcBef>
                <a:spcPts val="750"/>
              </a:spcBef>
              <a:buClr>
                <a:schemeClr val="dk1"/>
              </a:buClr>
              <a:buFont typeface="Arial"/>
              <a:buNone/>
              <a:defRPr sz="1800" b="0" i="0" u="none" strike="noStrike" cap="none">
                <a:solidFill>
                  <a:schemeClr val="dk1"/>
                </a:solidFill>
                <a:latin typeface="Calibri"/>
                <a:ea typeface="Calibri"/>
                <a:cs typeface="Calibri"/>
                <a:sym typeface="Calibri"/>
              </a:defRPr>
            </a:lvl1pPr>
            <a:lvl2pPr marL="342900" marR="0" lvl="1" indent="0" algn="ctr" rtl="0">
              <a:lnSpc>
                <a:spcPct val="90000"/>
              </a:lnSpc>
              <a:spcBef>
                <a:spcPts val="375"/>
              </a:spcBef>
              <a:buClr>
                <a:schemeClr val="dk1"/>
              </a:buClr>
              <a:buFont typeface="Arial"/>
              <a:buNone/>
              <a:defRPr sz="1500" b="0" i="0" u="none" strike="noStrike" cap="none">
                <a:solidFill>
                  <a:schemeClr val="dk1"/>
                </a:solidFill>
                <a:latin typeface="Calibri"/>
                <a:ea typeface="Calibri"/>
                <a:cs typeface="Calibri"/>
                <a:sym typeface="Calibri"/>
              </a:defRPr>
            </a:lvl2pPr>
            <a:lvl3pPr marL="685800" marR="0" lvl="2" indent="0" algn="ctr" rtl="0">
              <a:lnSpc>
                <a:spcPct val="90000"/>
              </a:lnSpc>
              <a:spcBef>
                <a:spcPts val="375"/>
              </a:spcBef>
              <a:buClr>
                <a:schemeClr val="dk1"/>
              </a:buClr>
              <a:buFont typeface="Arial"/>
              <a:buNone/>
              <a:defRPr sz="1350" b="0" i="0" u="none" strike="noStrike" cap="none">
                <a:solidFill>
                  <a:schemeClr val="dk1"/>
                </a:solidFill>
                <a:latin typeface="Calibri"/>
                <a:ea typeface="Calibri"/>
                <a:cs typeface="Calibri"/>
                <a:sym typeface="Calibri"/>
              </a:defRPr>
            </a:lvl3pPr>
            <a:lvl4pPr marL="1028700" marR="0" lvl="3" indent="0" algn="ctr" rtl="0">
              <a:lnSpc>
                <a:spcPct val="90000"/>
              </a:lnSpc>
              <a:spcBef>
                <a:spcPts val="375"/>
              </a:spcBef>
              <a:buClr>
                <a:schemeClr val="dk1"/>
              </a:buClr>
              <a:buFont typeface="Arial"/>
              <a:buNone/>
              <a:defRPr sz="1200" b="0" i="0" u="none" strike="noStrike" cap="none">
                <a:solidFill>
                  <a:schemeClr val="dk1"/>
                </a:solidFill>
                <a:latin typeface="Calibri"/>
                <a:ea typeface="Calibri"/>
                <a:cs typeface="Calibri"/>
                <a:sym typeface="Calibri"/>
              </a:defRPr>
            </a:lvl4pPr>
            <a:lvl5pPr marL="1371600" marR="0" lvl="4" indent="0" algn="ctr" rtl="0">
              <a:lnSpc>
                <a:spcPct val="90000"/>
              </a:lnSpc>
              <a:spcBef>
                <a:spcPts val="375"/>
              </a:spcBef>
              <a:buClr>
                <a:schemeClr val="dk1"/>
              </a:buClr>
              <a:buFont typeface="Arial"/>
              <a:buNone/>
              <a:defRPr sz="1200" b="0" i="0" u="none" strike="noStrike" cap="none">
                <a:solidFill>
                  <a:schemeClr val="dk1"/>
                </a:solidFill>
                <a:latin typeface="Calibri"/>
                <a:ea typeface="Calibri"/>
                <a:cs typeface="Calibri"/>
                <a:sym typeface="Calibri"/>
              </a:defRPr>
            </a:lvl5pPr>
            <a:lvl6pPr marL="1714500" marR="0" lvl="5" indent="0" algn="ctr" rtl="0">
              <a:lnSpc>
                <a:spcPct val="90000"/>
              </a:lnSpc>
              <a:spcBef>
                <a:spcPts val="375"/>
              </a:spcBef>
              <a:buClr>
                <a:schemeClr val="dk1"/>
              </a:buClr>
              <a:buFont typeface="Arial"/>
              <a:buNone/>
              <a:defRPr sz="1200" b="0" i="0" u="none" strike="noStrike" cap="none">
                <a:solidFill>
                  <a:schemeClr val="dk1"/>
                </a:solidFill>
                <a:latin typeface="Calibri"/>
                <a:ea typeface="Calibri"/>
                <a:cs typeface="Calibri"/>
                <a:sym typeface="Calibri"/>
              </a:defRPr>
            </a:lvl6pPr>
            <a:lvl7pPr marL="2057400" marR="0" lvl="6" indent="0" algn="ctr" rtl="0">
              <a:lnSpc>
                <a:spcPct val="90000"/>
              </a:lnSpc>
              <a:spcBef>
                <a:spcPts val="375"/>
              </a:spcBef>
              <a:buClr>
                <a:schemeClr val="dk1"/>
              </a:buClr>
              <a:buFont typeface="Arial"/>
              <a:buNone/>
              <a:defRPr sz="1200" b="0" i="0" u="none" strike="noStrike" cap="none">
                <a:solidFill>
                  <a:schemeClr val="dk1"/>
                </a:solidFill>
                <a:latin typeface="Calibri"/>
                <a:ea typeface="Calibri"/>
                <a:cs typeface="Calibri"/>
                <a:sym typeface="Calibri"/>
              </a:defRPr>
            </a:lvl7pPr>
            <a:lvl8pPr marL="2400300" marR="0" lvl="7" indent="0" algn="ctr" rtl="0">
              <a:lnSpc>
                <a:spcPct val="90000"/>
              </a:lnSpc>
              <a:spcBef>
                <a:spcPts val="375"/>
              </a:spcBef>
              <a:buClr>
                <a:schemeClr val="dk1"/>
              </a:buClr>
              <a:buFont typeface="Arial"/>
              <a:buNone/>
              <a:defRPr sz="1200" b="0" i="0" u="none" strike="noStrike" cap="none">
                <a:solidFill>
                  <a:schemeClr val="dk1"/>
                </a:solidFill>
                <a:latin typeface="Calibri"/>
                <a:ea typeface="Calibri"/>
                <a:cs typeface="Calibri"/>
                <a:sym typeface="Calibri"/>
              </a:defRPr>
            </a:lvl8pPr>
            <a:lvl9pPr marL="2743200" marR="0" lvl="8" indent="0" algn="ctr" rtl="0">
              <a:lnSpc>
                <a:spcPct val="90000"/>
              </a:lnSpc>
              <a:spcBef>
                <a:spcPts val="375"/>
              </a:spcBef>
              <a:buClr>
                <a:schemeClr val="dk1"/>
              </a:buClr>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dt" idx="10"/>
          </p:nvPr>
        </p:nvSpPr>
        <p:spPr>
          <a:xfrm>
            <a:off x="628651" y="6356351"/>
            <a:ext cx="2057399"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15" name="Shape 15"/>
          <p:cNvSpPr txBox="1">
            <a:spLocks noGrp="1"/>
          </p:cNvSpPr>
          <p:nvPr>
            <p:ph type="ftr" idx="11"/>
          </p:nvPr>
        </p:nvSpPr>
        <p:spPr>
          <a:xfrm>
            <a:off x="3028950" y="6356351"/>
            <a:ext cx="3086100"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16" name="Shape 16"/>
          <p:cNvSpPr txBox="1">
            <a:spLocks noGrp="1"/>
          </p:cNvSpPr>
          <p:nvPr>
            <p:ph type="sldNum" idx="12"/>
          </p:nvPr>
        </p:nvSpPr>
        <p:spPr>
          <a:xfrm>
            <a:off x="6457951" y="6356351"/>
            <a:ext cx="20573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rgbClr val="888888"/>
                </a:solidFill>
                <a:latin typeface="Calibri"/>
                <a:ea typeface="Calibri"/>
                <a:cs typeface="Calibri"/>
                <a:sym typeface="Calibri"/>
              </a:rPr>
              <a:pPr algn="r">
                <a:buSzPct val="25000"/>
              </a:pPr>
              <a:t>‹#›</a:t>
            </a:fld>
            <a:endParaRPr lang="en-US" sz="900">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0" y="18256"/>
            <a:ext cx="9144000" cy="622679"/>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2800" b="0" i="0" u="none" strike="noStrike" cap="none">
                <a:solidFill>
                  <a:schemeClr val="dk1"/>
                </a:solidFill>
                <a:latin typeface="+mj-lt"/>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dirty="0"/>
          </a:p>
        </p:txBody>
      </p:sp>
      <p:sp>
        <p:nvSpPr>
          <p:cNvPr id="19" name="Shape 19"/>
          <p:cNvSpPr txBox="1">
            <a:spLocks noGrp="1"/>
          </p:cNvSpPr>
          <p:nvPr>
            <p:ph type="body" idx="1" hasCustomPrompt="1"/>
          </p:nvPr>
        </p:nvSpPr>
        <p:spPr>
          <a:xfrm>
            <a:off x="36587" y="851403"/>
            <a:ext cx="9070825" cy="5641471"/>
          </a:xfrm>
          <a:prstGeom prst="rect">
            <a:avLst/>
          </a:prstGeom>
          <a:noFill/>
          <a:ln>
            <a:noFill/>
          </a:ln>
        </p:spPr>
        <p:txBody>
          <a:bodyPr lIns="91425" tIns="91425" rIns="91425" bIns="91425" anchor="t" anchorCtr="0"/>
          <a:lstStyle>
            <a:lvl1pPr marL="476250" marR="0" lvl="0" indent="-342900" algn="l" rtl="0">
              <a:lnSpc>
                <a:spcPct val="90000"/>
              </a:lnSpc>
              <a:spcBef>
                <a:spcPts val="750"/>
              </a:spcBef>
              <a:buClr>
                <a:schemeClr val="dk1"/>
              </a:buClr>
              <a:buSzPct val="100000"/>
              <a:buFont typeface="Wingdings" panose="05000000000000000000" pitchFamily="2" charset="2"/>
              <a:buChar char="q"/>
              <a:defRPr sz="2000" b="0" i="0" u="none" strike="noStrike" cap="none">
                <a:solidFill>
                  <a:schemeClr val="dk1"/>
                </a:solidFill>
                <a:latin typeface="+mj-lt"/>
                <a:ea typeface="Calibri"/>
                <a:cs typeface="Calibri"/>
                <a:sym typeface="Calibri"/>
              </a:defRPr>
            </a:lvl1pPr>
            <a:lvl2pPr marL="742950" marR="0" lvl="1" indent="-285750" algn="l" rtl="0">
              <a:lnSpc>
                <a:spcPct val="90000"/>
              </a:lnSpc>
              <a:spcBef>
                <a:spcPts val="375"/>
              </a:spcBef>
              <a:buClr>
                <a:schemeClr val="dk1"/>
              </a:buClr>
              <a:buSzPct val="100000"/>
              <a:buFont typeface="Wingdings" panose="05000000000000000000" pitchFamily="2" charset="2"/>
              <a:buChar char="§"/>
              <a:defRPr sz="1800" b="0" i="0" u="none" strike="noStrike" cap="none">
                <a:solidFill>
                  <a:schemeClr val="dk1"/>
                </a:solidFill>
                <a:latin typeface="Calibri"/>
                <a:ea typeface="Calibri"/>
                <a:cs typeface="Calibri"/>
                <a:sym typeface="Calibri"/>
              </a:defRPr>
            </a:lvl2pPr>
            <a:lvl3pPr marL="857250" marR="0" lvl="2"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4pPr>
            <a:lvl5pPr marL="1543050" marR="0" lvl="4"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5pPr>
            <a:lvl6pPr marL="1885950" marR="0" lvl="5"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6pPr>
            <a:lvl7pPr marL="2228850" marR="0" lvl="6"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7pPr>
            <a:lvl8pPr marL="2571750" marR="0" lvl="7"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8pPr>
            <a:lvl9pPr marL="2914650" marR="0" lvl="8"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9pPr>
          </a:lstStyle>
          <a:p>
            <a:r>
              <a:rPr lang="en-US" dirty="0"/>
              <a:t>Click to add title</a:t>
            </a:r>
          </a:p>
          <a:p>
            <a:pPr lvl="1"/>
            <a:r>
              <a:rPr lang="en-US" dirty="0"/>
              <a:t>Click to add title</a:t>
            </a:r>
          </a:p>
          <a:p>
            <a:pPr lvl="2"/>
            <a:r>
              <a:rPr lang="en-US" dirty="0"/>
              <a:t> </a:t>
            </a:r>
            <a:r>
              <a:rPr lang="en-US" sz="1600" dirty="0"/>
              <a:t>Click to add title</a:t>
            </a:r>
            <a:endParaRPr lang="en-US" dirty="0"/>
          </a:p>
          <a:p>
            <a:endParaRPr lang="en-US" dirty="0"/>
          </a:p>
        </p:txBody>
      </p:sp>
      <p:sp>
        <p:nvSpPr>
          <p:cNvPr id="22" name="Shape 22"/>
          <p:cNvSpPr txBox="1">
            <a:spLocks noGrp="1"/>
          </p:cNvSpPr>
          <p:nvPr>
            <p:ph type="sldNum" idx="12"/>
          </p:nvPr>
        </p:nvSpPr>
        <p:spPr>
          <a:xfrm>
            <a:off x="7050013" y="6492875"/>
            <a:ext cx="2057399" cy="365125"/>
          </a:xfrm>
          <a:prstGeom prst="rect">
            <a:avLst/>
          </a:prstGeom>
          <a:noFill/>
          <a:ln>
            <a:noFill/>
          </a:ln>
        </p:spPr>
        <p:txBody>
          <a:bodyPr lIns="91425" tIns="45700" rIns="91425" bIns="45700" anchor="ctr" anchorCtr="0">
            <a:noAutofit/>
          </a:bodyPr>
          <a:lstStyle>
            <a:lvl1pPr>
              <a:defRPr sz="1400"/>
            </a:lvl1pPr>
          </a:lstStyle>
          <a:p>
            <a:pPr algn="r">
              <a:buSzPct val="25000"/>
            </a:pPr>
            <a:fld id="{00000000-1234-1234-1234-123412341234}" type="slidenum">
              <a:rPr lang="en-US" smtClean="0">
                <a:solidFill>
                  <a:srgbClr val="888888"/>
                </a:solidFill>
                <a:latin typeface="Calibri"/>
                <a:ea typeface="Calibri"/>
                <a:cs typeface="Calibri"/>
                <a:sym typeface="Calibri"/>
              </a:rPr>
              <a:pPr algn="r">
                <a:buSzPct val="25000"/>
              </a:pPr>
              <a:t>‹#›</a:t>
            </a:fld>
            <a:endParaRPr lang="en-US" dirty="0">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兩項物件">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628651" y="365125"/>
            <a:ext cx="78866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3300" b="0" i="0" u="none" strike="noStrike" cap="none">
                <a:solidFill>
                  <a:schemeClr val="dk1"/>
                </a:solidFill>
                <a:latin typeface="Calibri"/>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
        <p:nvSpPr>
          <p:cNvPr id="31" name="Shape 31"/>
          <p:cNvSpPr txBox="1">
            <a:spLocks noGrp="1"/>
          </p:cNvSpPr>
          <p:nvPr>
            <p:ph type="body" idx="1"/>
          </p:nvPr>
        </p:nvSpPr>
        <p:spPr>
          <a:xfrm>
            <a:off x="628650" y="1825625"/>
            <a:ext cx="3886200" cy="4351338"/>
          </a:xfrm>
          <a:prstGeom prst="rect">
            <a:avLst/>
          </a:prstGeom>
          <a:noFill/>
          <a:ln>
            <a:noFill/>
          </a:ln>
        </p:spPr>
        <p:txBody>
          <a:bodyPr lIns="91425" tIns="91425" rIns="91425" bIns="91425" anchor="t" anchorCtr="0"/>
          <a:lstStyle>
            <a:lvl1pPr marL="171450" marR="0" lvl="0" indent="-38100" algn="l" rtl="0">
              <a:lnSpc>
                <a:spcPct val="90000"/>
              </a:lnSpc>
              <a:spcBef>
                <a:spcPts val="75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14350" marR="0" lvl="1" indent="-57150" algn="l" rtl="0">
              <a:lnSpc>
                <a:spcPct val="90000"/>
              </a:lnSpc>
              <a:spcBef>
                <a:spcPts val="375"/>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57250" marR="0" lvl="2"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4pPr>
            <a:lvl5pPr marL="1543050" marR="0" lvl="4"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5pPr>
            <a:lvl6pPr marL="1885950" marR="0" lvl="5"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6pPr>
            <a:lvl7pPr marL="2228850" marR="0" lvl="6"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7pPr>
            <a:lvl8pPr marL="2571750" marR="0" lvl="7"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8pPr>
            <a:lvl9pPr marL="2914650" marR="0" lvl="8"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body" idx="2"/>
          </p:nvPr>
        </p:nvSpPr>
        <p:spPr>
          <a:xfrm>
            <a:off x="4629150" y="1825625"/>
            <a:ext cx="3886200" cy="4351338"/>
          </a:xfrm>
          <a:prstGeom prst="rect">
            <a:avLst/>
          </a:prstGeom>
          <a:noFill/>
          <a:ln>
            <a:noFill/>
          </a:ln>
        </p:spPr>
        <p:txBody>
          <a:bodyPr lIns="91425" tIns="91425" rIns="91425" bIns="91425" anchor="t" anchorCtr="0"/>
          <a:lstStyle>
            <a:lvl1pPr marL="171450" marR="0" lvl="0" indent="-38100" algn="l" rtl="0">
              <a:lnSpc>
                <a:spcPct val="90000"/>
              </a:lnSpc>
              <a:spcBef>
                <a:spcPts val="75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14350" marR="0" lvl="1" indent="-57150" algn="l" rtl="0">
              <a:lnSpc>
                <a:spcPct val="90000"/>
              </a:lnSpc>
              <a:spcBef>
                <a:spcPts val="375"/>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57250" marR="0" lvl="2"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4pPr>
            <a:lvl5pPr marL="1543050" marR="0" lvl="4"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5pPr>
            <a:lvl6pPr marL="1885950" marR="0" lvl="5"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6pPr>
            <a:lvl7pPr marL="2228850" marR="0" lvl="6"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7pPr>
            <a:lvl8pPr marL="2571750" marR="0" lvl="7"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8pPr>
            <a:lvl9pPr marL="2914650" marR="0" lvl="8"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dt" idx="10"/>
          </p:nvPr>
        </p:nvSpPr>
        <p:spPr>
          <a:xfrm>
            <a:off x="628651" y="6356351"/>
            <a:ext cx="2057399"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34" name="Shape 34"/>
          <p:cNvSpPr txBox="1">
            <a:spLocks noGrp="1"/>
          </p:cNvSpPr>
          <p:nvPr>
            <p:ph type="ftr" idx="11"/>
          </p:nvPr>
        </p:nvSpPr>
        <p:spPr>
          <a:xfrm>
            <a:off x="3028950" y="6356351"/>
            <a:ext cx="3086100"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sldNum" idx="12"/>
          </p:nvPr>
        </p:nvSpPr>
        <p:spPr>
          <a:xfrm>
            <a:off x="6457951" y="6356351"/>
            <a:ext cx="20573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rgbClr val="888888"/>
                </a:solidFill>
                <a:latin typeface="Calibri"/>
                <a:ea typeface="Calibri"/>
                <a:cs typeface="Calibri"/>
                <a:sym typeface="Calibri"/>
              </a:rPr>
              <a:pPr algn="r">
                <a:buSzPct val="25000"/>
              </a:pPr>
              <a:t>‹#›</a:t>
            </a:fld>
            <a:endParaRPr lang="en-US" sz="900">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628651" y="365125"/>
            <a:ext cx="78866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3300" b="0" i="0" u="none" strike="noStrike" cap="none">
                <a:solidFill>
                  <a:schemeClr val="dk1"/>
                </a:solidFill>
                <a:latin typeface="Calibri"/>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
        <p:nvSpPr>
          <p:cNvPr id="47" name="Shape 47"/>
          <p:cNvSpPr txBox="1">
            <a:spLocks noGrp="1"/>
          </p:cNvSpPr>
          <p:nvPr>
            <p:ph type="dt" idx="10"/>
          </p:nvPr>
        </p:nvSpPr>
        <p:spPr>
          <a:xfrm>
            <a:off x="628651" y="6356351"/>
            <a:ext cx="2057399"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ftr" idx="11"/>
          </p:nvPr>
        </p:nvSpPr>
        <p:spPr>
          <a:xfrm>
            <a:off x="3028950" y="6356351"/>
            <a:ext cx="3086100"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sldNum" idx="12"/>
          </p:nvPr>
        </p:nvSpPr>
        <p:spPr>
          <a:xfrm>
            <a:off x="6457951" y="6356351"/>
            <a:ext cx="20573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rgbClr val="888888"/>
                </a:solidFill>
                <a:latin typeface="Calibri"/>
                <a:ea typeface="Calibri"/>
                <a:cs typeface="Calibri"/>
                <a:sym typeface="Calibri"/>
              </a:rPr>
              <a:pPr algn="r">
                <a:buSzPct val="25000"/>
              </a:pPr>
              <a:t>‹#›</a:t>
            </a:fld>
            <a:endParaRPr lang="en-US" sz="900">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cSld name="含標題的內容">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629841" y="457201"/>
            <a:ext cx="2949178" cy="160019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2400" b="0" i="0" u="none" strike="noStrike" cap="none">
                <a:solidFill>
                  <a:schemeClr val="dk1"/>
                </a:solidFill>
                <a:latin typeface="Calibri"/>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
        <p:nvSpPr>
          <p:cNvPr id="56" name="Shape 56"/>
          <p:cNvSpPr txBox="1">
            <a:spLocks noGrp="1"/>
          </p:cNvSpPr>
          <p:nvPr>
            <p:ph type="body" idx="1"/>
          </p:nvPr>
        </p:nvSpPr>
        <p:spPr>
          <a:xfrm>
            <a:off x="3887391" y="987425"/>
            <a:ext cx="4629149" cy="4873624"/>
          </a:xfrm>
          <a:prstGeom prst="rect">
            <a:avLst/>
          </a:prstGeom>
          <a:noFill/>
          <a:ln>
            <a:noFill/>
          </a:ln>
        </p:spPr>
        <p:txBody>
          <a:bodyPr lIns="91425" tIns="91425" rIns="91425" bIns="91425" anchor="t" anchorCtr="0"/>
          <a:lstStyle>
            <a:lvl1pPr marL="171450" marR="0" lvl="0" indent="-19050" algn="l" rtl="0">
              <a:lnSpc>
                <a:spcPct val="90000"/>
              </a:lnSpc>
              <a:spcBef>
                <a:spcPts val="75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514350" marR="0" lvl="1" indent="-38100" algn="l" rtl="0">
              <a:lnSpc>
                <a:spcPct val="90000"/>
              </a:lnSpc>
              <a:spcBef>
                <a:spcPts val="375"/>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2pPr>
            <a:lvl3pPr marL="857250" marR="0" lvl="2" indent="-57150" algn="l" rtl="0">
              <a:lnSpc>
                <a:spcPct val="90000"/>
              </a:lnSpc>
              <a:spcBef>
                <a:spcPts val="375"/>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200150" marR="0" lvl="3"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4pPr>
            <a:lvl5pPr marL="1543050" marR="0" lvl="4"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5pPr>
            <a:lvl6pPr marL="1885950" marR="0" lvl="5"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6pPr>
            <a:lvl7pPr marL="2228850" marR="0" lvl="6"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7pPr>
            <a:lvl8pPr marL="2571750" marR="0" lvl="7"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8pPr>
            <a:lvl9pPr marL="2914650" marR="0" lvl="8"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body" idx="2"/>
          </p:nvPr>
        </p:nvSpPr>
        <p:spPr>
          <a:xfrm>
            <a:off x="629841" y="2057400"/>
            <a:ext cx="2949178" cy="3811588"/>
          </a:xfrm>
          <a:prstGeom prst="rect">
            <a:avLst/>
          </a:prstGeom>
          <a:noFill/>
          <a:ln>
            <a:noFill/>
          </a:ln>
        </p:spPr>
        <p:txBody>
          <a:bodyPr lIns="91425" tIns="91425" rIns="91425" bIns="91425" anchor="t" anchorCtr="0"/>
          <a:lstStyle>
            <a:lvl1pPr marL="0" marR="0" lvl="0" indent="0" algn="l" rtl="0">
              <a:lnSpc>
                <a:spcPct val="90000"/>
              </a:lnSpc>
              <a:spcBef>
                <a:spcPts val="750"/>
              </a:spcBef>
              <a:buClr>
                <a:schemeClr val="dk1"/>
              </a:buClr>
              <a:buFont typeface="Arial"/>
              <a:buNone/>
              <a:defRPr sz="1200" b="0" i="0" u="none" strike="noStrike" cap="none">
                <a:solidFill>
                  <a:schemeClr val="dk1"/>
                </a:solidFill>
                <a:latin typeface="Calibri"/>
                <a:ea typeface="Calibri"/>
                <a:cs typeface="Calibri"/>
                <a:sym typeface="Calibri"/>
              </a:defRPr>
            </a:lvl1pPr>
            <a:lvl2pPr marL="342900" marR="0" lvl="1" indent="0" algn="l" rtl="0">
              <a:lnSpc>
                <a:spcPct val="90000"/>
              </a:lnSpc>
              <a:spcBef>
                <a:spcPts val="375"/>
              </a:spcBef>
              <a:buClr>
                <a:schemeClr val="dk1"/>
              </a:buClr>
              <a:buFont typeface="Arial"/>
              <a:buNone/>
              <a:defRPr sz="1050" b="0" i="0" u="none" strike="noStrike" cap="none">
                <a:solidFill>
                  <a:schemeClr val="dk1"/>
                </a:solidFill>
                <a:latin typeface="Calibri"/>
                <a:ea typeface="Calibri"/>
                <a:cs typeface="Calibri"/>
                <a:sym typeface="Calibri"/>
              </a:defRPr>
            </a:lvl2pPr>
            <a:lvl3pPr marL="685800" marR="0" lvl="2" indent="0" algn="l" rtl="0">
              <a:lnSpc>
                <a:spcPct val="90000"/>
              </a:lnSpc>
              <a:spcBef>
                <a:spcPts val="375"/>
              </a:spcBef>
              <a:buClr>
                <a:schemeClr val="dk1"/>
              </a:buClr>
              <a:buFont typeface="Arial"/>
              <a:buNone/>
              <a:defRPr sz="900" b="0" i="0" u="none" strike="noStrike" cap="none">
                <a:solidFill>
                  <a:schemeClr val="dk1"/>
                </a:solidFill>
                <a:latin typeface="Calibri"/>
                <a:ea typeface="Calibri"/>
                <a:cs typeface="Calibri"/>
                <a:sym typeface="Calibri"/>
              </a:defRPr>
            </a:lvl3pPr>
            <a:lvl4pPr marL="1028700" marR="0" lvl="3"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4pPr>
            <a:lvl5pPr marL="1371600" marR="0" lvl="4"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5pPr>
            <a:lvl6pPr marL="1714500" marR="0" lvl="5"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6pPr>
            <a:lvl7pPr marL="2057400" marR="0" lvl="6"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7pPr>
            <a:lvl8pPr marL="2400300" marR="0" lvl="7"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8pPr>
            <a:lvl9pPr marL="2743200" marR="0" lvl="8"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dt" idx="10"/>
          </p:nvPr>
        </p:nvSpPr>
        <p:spPr>
          <a:xfrm>
            <a:off x="628651" y="6356351"/>
            <a:ext cx="2057399"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ftr" idx="11"/>
          </p:nvPr>
        </p:nvSpPr>
        <p:spPr>
          <a:xfrm>
            <a:off x="3028950" y="6356351"/>
            <a:ext cx="3086100"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sldNum" idx="12"/>
          </p:nvPr>
        </p:nvSpPr>
        <p:spPr>
          <a:xfrm>
            <a:off x="6457951" y="6356351"/>
            <a:ext cx="20573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rgbClr val="888888"/>
                </a:solidFill>
                <a:latin typeface="Calibri"/>
                <a:ea typeface="Calibri"/>
                <a:cs typeface="Calibri"/>
                <a:sym typeface="Calibri"/>
              </a:rPr>
              <a:pPr algn="r">
                <a:buSzPct val="25000"/>
              </a:pPr>
              <a:t>‹#›</a:t>
            </a:fld>
            <a:endParaRPr lang="en-US" sz="900">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cSld name="含標題的圖片">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629841" y="457201"/>
            <a:ext cx="2949178" cy="160019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2400" b="0" i="0" u="none" strike="noStrike" cap="none">
                <a:solidFill>
                  <a:schemeClr val="dk1"/>
                </a:solidFill>
                <a:latin typeface="Calibri"/>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
        <p:nvSpPr>
          <p:cNvPr id="63" name="Shape 63"/>
          <p:cNvSpPr>
            <a:spLocks noGrp="1"/>
          </p:cNvSpPr>
          <p:nvPr>
            <p:ph type="pic" idx="2"/>
          </p:nvPr>
        </p:nvSpPr>
        <p:spPr>
          <a:xfrm>
            <a:off x="3887391" y="987425"/>
            <a:ext cx="4629149" cy="4873624"/>
          </a:xfrm>
          <a:prstGeom prst="rect">
            <a:avLst/>
          </a:prstGeom>
          <a:noFill/>
          <a:ln>
            <a:noFill/>
          </a:ln>
        </p:spPr>
        <p:txBody>
          <a:bodyPr lIns="91425" tIns="91425" rIns="91425" bIns="91425" anchor="t" anchorCtr="0"/>
          <a:lstStyle>
            <a:lvl1pPr marL="0" marR="0" lvl="0" indent="0" algn="l" rtl="0">
              <a:lnSpc>
                <a:spcPct val="90000"/>
              </a:lnSpc>
              <a:spcBef>
                <a:spcPts val="750"/>
              </a:spcBef>
              <a:buClr>
                <a:schemeClr val="dk1"/>
              </a:buClr>
              <a:buFont typeface="Arial"/>
              <a:buNone/>
              <a:defRPr sz="2400" b="0" i="0" u="none" strike="noStrike" cap="none">
                <a:solidFill>
                  <a:schemeClr val="dk1"/>
                </a:solidFill>
                <a:latin typeface="Calibri"/>
                <a:ea typeface="Calibri"/>
                <a:cs typeface="Calibri"/>
                <a:sym typeface="Calibri"/>
              </a:defRPr>
            </a:lvl1pPr>
            <a:lvl2pPr marL="342900" marR="0" lvl="1" indent="0" algn="l" rtl="0">
              <a:lnSpc>
                <a:spcPct val="90000"/>
              </a:lnSpc>
              <a:spcBef>
                <a:spcPts val="375"/>
              </a:spcBef>
              <a:buClr>
                <a:schemeClr val="dk1"/>
              </a:buClr>
              <a:buFont typeface="Arial"/>
              <a:buNone/>
              <a:defRPr sz="2100" b="0" i="0" u="none" strike="noStrike" cap="none">
                <a:solidFill>
                  <a:schemeClr val="dk1"/>
                </a:solidFill>
                <a:latin typeface="Calibri"/>
                <a:ea typeface="Calibri"/>
                <a:cs typeface="Calibri"/>
                <a:sym typeface="Calibri"/>
              </a:defRPr>
            </a:lvl2pPr>
            <a:lvl3pPr marL="685800" marR="0" lvl="2" indent="0" algn="l" rtl="0">
              <a:lnSpc>
                <a:spcPct val="90000"/>
              </a:lnSpc>
              <a:spcBef>
                <a:spcPts val="375"/>
              </a:spcBef>
              <a:buClr>
                <a:schemeClr val="dk1"/>
              </a:buClr>
              <a:buFont typeface="Arial"/>
              <a:buNone/>
              <a:defRPr sz="1800" b="0" i="0" u="none" strike="noStrike" cap="none">
                <a:solidFill>
                  <a:schemeClr val="dk1"/>
                </a:solidFill>
                <a:latin typeface="Calibri"/>
                <a:ea typeface="Calibri"/>
                <a:cs typeface="Calibri"/>
                <a:sym typeface="Calibri"/>
              </a:defRPr>
            </a:lvl3pPr>
            <a:lvl4pPr marL="1028700" marR="0" lvl="3" indent="0" algn="l" rtl="0">
              <a:lnSpc>
                <a:spcPct val="90000"/>
              </a:lnSpc>
              <a:spcBef>
                <a:spcPts val="375"/>
              </a:spcBef>
              <a:buClr>
                <a:schemeClr val="dk1"/>
              </a:buClr>
              <a:buFont typeface="Arial"/>
              <a:buNone/>
              <a:defRPr sz="1500" b="0" i="0" u="none" strike="noStrike" cap="none">
                <a:solidFill>
                  <a:schemeClr val="dk1"/>
                </a:solidFill>
                <a:latin typeface="Calibri"/>
                <a:ea typeface="Calibri"/>
                <a:cs typeface="Calibri"/>
                <a:sym typeface="Calibri"/>
              </a:defRPr>
            </a:lvl4pPr>
            <a:lvl5pPr marL="1371600" marR="0" lvl="4" indent="0" algn="l" rtl="0">
              <a:lnSpc>
                <a:spcPct val="90000"/>
              </a:lnSpc>
              <a:spcBef>
                <a:spcPts val="375"/>
              </a:spcBef>
              <a:buClr>
                <a:schemeClr val="dk1"/>
              </a:buClr>
              <a:buFont typeface="Arial"/>
              <a:buNone/>
              <a:defRPr sz="1500" b="0" i="0" u="none" strike="noStrike" cap="none">
                <a:solidFill>
                  <a:schemeClr val="dk1"/>
                </a:solidFill>
                <a:latin typeface="Calibri"/>
                <a:ea typeface="Calibri"/>
                <a:cs typeface="Calibri"/>
                <a:sym typeface="Calibri"/>
              </a:defRPr>
            </a:lvl5pPr>
            <a:lvl6pPr marL="1714500" marR="0" lvl="5" indent="0" algn="l" rtl="0">
              <a:lnSpc>
                <a:spcPct val="90000"/>
              </a:lnSpc>
              <a:spcBef>
                <a:spcPts val="375"/>
              </a:spcBef>
              <a:buClr>
                <a:schemeClr val="dk1"/>
              </a:buClr>
              <a:buFont typeface="Arial"/>
              <a:buNone/>
              <a:defRPr sz="1500" b="0" i="0" u="none" strike="noStrike" cap="none">
                <a:solidFill>
                  <a:schemeClr val="dk1"/>
                </a:solidFill>
                <a:latin typeface="Calibri"/>
                <a:ea typeface="Calibri"/>
                <a:cs typeface="Calibri"/>
                <a:sym typeface="Calibri"/>
              </a:defRPr>
            </a:lvl6pPr>
            <a:lvl7pPr marL="2057400" marR="0" lvl="6" indent="0" algn="l" rtl="0">
              <a:lnSpc>
                <a:spcPct val="90000"/>
              </a:lnSpc>
              <a:spcBef>
                <a:spcPts val="375"/>
              </a:spcBef>
              <a:buClr>
                <a:schemeClr val="dk1"/>
              </a:buClr>
              <a:buFont typeface="Arial"/>
              <a:buNone/>
              <a:defRPr sz="1500" b="0" i="0" u="none" strike="noStrike" cap="none">
                <a:solidFill>
                  <a:schemeClr val="dk1"/>
                </a:solidFill>
                <a:latin typeface="Calibri"/>
                <a:ea typeface="Calibri"/>
                <a:cs typeface="Calibri"/>
                <a:sym typeface="Calibri"/>
              </a:defRPr>
            </a:lvl7pPr>
            <a:lvl8pPr marL="2400300" marR="0" lvl="7" indent="0" algn="l" rtl="0">
              <a:lnSpc>
                <a:spcPct val="90000"/>
              </a:lnSpc>
              <a:spcBef>
                <a:spcPts val="375"/>
              </a:spcBef>
              <a:buClr>
                <a:schemeClr val="dk1"/>
              </a:buClr>
              <a:buFont typeface="Arial"/>
              <a:buNone/>
              <a:defRPr sz="1500" b="0" i="0" u="none" strike="noStrike" cap="none">
                <a:solidFill>
                  <a:schemeClr val="dk1"/>
                </a:solidFill>
                <a:latin typeface="Calibri"/>
                <a:ea typeface="Calibri"/>
                <a:cs typeface="Calibri"/>
                <a:sym typeface="Calibri"/>
              </a:defRPr>
            </a:lvl8pPr>
            <a:lvl9pPr marL="2743200" marR="0" lvl="8" indent="0" algn="l" rtl="0">
              <a:lnSpc>
                <a:spcPct val="90000"/>
              </a:lnSpc>
              <a:spcBef>
                <a:spcPts val="375"/>
              </a:spcBef>
              <a:buClr>
                <a:schemeClr val="dk1"/>
              </a:buClr>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body" idx="1"/>
          </p:nvPr>
        </p:nvSpPr>
        <p:spPr>
          <a:xfrm>
            <a:off x="629841" y="2057400"/>
            <a:ext cx="2949178" cy="3811588"/>
          </a:xfrm>
          <a:prstGeom prst="rect">
            <a:avLst/>
          </a:prstGeom>
          <a:noFill/>
          <a:ln>
            <a:noFill/>
          </a:ln>
        </p:spPr>
        <p:txBody>
          <a:bodyPr lIns="91425" tIns="91425" rIns="91425" bIns="91425" anchor="t" anchorCtr="0"/>
          <a:lstStyle>
            <a:lvl1pPr marL="0" marR="0" lvl="0" indent="0" algn="l" rtl="0">
              <a:lnSpc>
                <a:spcPct val="90000"/>
              </a:lnSpc>
              <a:spcBef>
                <a:spcPts val="750"/>
              </a:spcBef>
              <a:buClr>
                <a:schemeClr val="dk1"/>
              </a:buClr>
              <a:buFont typeface="Arial"/>
              <a:buNone/>
              <a:defRPr sz="1200" b="0" i="0" u="none" strike="noStrike" cap="none">
                <a:solidFill>
                  <a:schemeClr val="dk1"/>
                </a:solidFill>
                <a:latin typeface="Calibri"/>
                <a:ea typeface="Calibri"/>
                <a:cs typeface="Calibri"/>
                <a:sym typeface="Calibri"/>
              </a:defRPr>
            </a:lvl1pPr>
            <a:lvl2pPr marL="342900" marR="0" lvl="1" indent="0" algn="l" rtl="0">
              <a:lnSpc>
                <a:spcPct val="90000"/>
              </a:lnSpc>
              <a:spcBef>
                <a:spcPts val="375"/>
              </a:spcBef>
              <a:buClr>
                <a:schemeClr val="dk1"/>
              </a:buClr>
              <a:buFont typeface="Arial"/>
              <a:buNone/>
              <a:defRPr sz="1050" b="0" i="0" u="none" strike="noStrike" cap="none">
                <a:solidFill>
                  <a:schemeClr val="dk1"/>
                </a:solidFill>
                <a:latin typeface="Calibri"/>
                <a:ea typeface="Calibri"/>
                <a:cs typeface="Calibri"/>
                <a:sym typeface="Calibri"/>
              </a:defRPr>
            </a:lvl2pPr>
            <a:lvl3pPr marL="685800" marR="0" lvl="2" indent="0" algn="l" rtl="0">
              <a:lnSpc>
                <a:spcPct val="90000"/>
              </a:lnSpc>
              <a:spcBef>
                <a:spcPts val="375"/>
              </a:spcBef>
              <a:buClr>
                <a:schemeClr val="dk1"/>
              </a:buClr>
              <a:buFont typeface="Arial"/>
              <a:buNone/>
              <a:defRPr sz="900" b="0" i="0" u="none" strike="noStrike" cap="none">
                <a:solidFill>
                  <a:schemeClr val="dk1"/>
                </a:solidFill>
                <a:latin typeface="Calibri"/>
                <a:ea typeface="Calibri"/>
                <a:cs typeface="Calibri"/>
                <a:sym typeface="Calibri"/>
              </a:defRPr>
            </a:lvl3pPr>
            <a:lvl4pPr marL="1028700" marR="0" lvl="3"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4pPr>
            <a:lvl5pPr marL="1371600" marR="0" lvl="4"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5pPr>
            <a:lvl6pPr marL="1714500" marR="0" lvl="5"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6pPr>
            <a:lvl7pPr marL="2057400" marR="0" lvl="6"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7pPr>
            <a:lvl8pPr marL="2400300" marR="0" lvl="7"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8pPr>
            <a:lvl9pPr marL="2743200" marR="0" lvl="8"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dt" idx="10"/>
          </p:nvPr>
        </p:nvSpPr>
        <p:spPr>
          <a:xfrm>
            <a:off x="628651" y="6356351"/>
            <a:ext cx="2057399"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ftr" idx="11"/>
          </p:nvPr>
        </p:nvSpPr>
        <p:spPr>
          <a:xfrm>
            <a:off x="3028950" y="6356351"/>
            <a:ext cx="3086100"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6457951" y="6356351"/>
            <a:ext cx="20573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rgbClr val="888888"/>
                </a:solidFill>
                <a:latin typeface="Calibri"/>
                <a:ea typeface="Calibri"/>
                <a:cs typeface="Calibri"/>
                <a:sym typeface="Calibri"/>
              </a:rPr>
              <a:pPr algn="r">
                <a:buSzPct val="25000"/>
              </a:pPr>
              <a:t>‹#›</a:t>
            </a:fld>
            <a:endParaRPr lang="en-US" sz="900">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cSld name="標題及直排文字">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28651" y="365125"/>
            <a:ext cx="78866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3300" b="0" i="0" u="none" strike="noStrike" cap="none">
                <a:solidFill>
                  <a:schemeClr val="dk1"/>
                </a:solidFill>
                <a:latin typeface="Calibri"/>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
        <p:nvSpPr>
          <p:cNvPr id="70" name="Shape 70"/>
          <p:cNvSpPr txBox="1">
            <a:spLocks noGrp="1"/>
          </p:cNvSpPr>
          <p:nvPr>
            <p:ph type="body" idx="1"/>
          </p:nvPr>
        </p:nvSpPr>
        <p:spPr>
          <a:xfrm rot="5400000">
            <a:off x="2396331" y="57945"/>
            <a:ext cx="4351338" cy="7886699"/>
          </a:xfrm>
          <a:prstGeom prst="rect">
            <a:avLst/>
          </a:prstGeom>
          <a:noFill/>
          <a:ln>
            <a:noFill/>
          </a:ln>
        </p:spPr>
        <p:txBody>
          <a:bodyPr lIns="91425" tIns="91425" rIns="91425" bIns="91425" anchor="t" anchorCtr="0"/>
          <a:lstStyle>
            <a:lvl1pPr marL="171450" marR="0" lvl="0" indent="-38100" algn="l" rtl="0">
              <a:lnSpc>
                <a:spcPct val="90000"/>
              </a:lnSpc>
              <a:spcBef>
                <a:spcPts val="75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14350" marR="0" lvl="1" indent="-57150" algn="l" rtl="0">
              <a:lnSpc>
                <a:spcPct val="90000"/>
              </a:lnSpc>
              <a:spcBef>
                <a:spcPts val="375"/>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57250" marR="0" lvl="2"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4pPr>
            <a:lvl5pPr marL="1543050" marR="0" lvl="4"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5pPr>
            <a:lvl6pPr marL="1885950" marR="0" lvl="5"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6pPr>
            <a:lvl7pPr marL="2228850" marR="0" lvl="6"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7pPr>
            <a:lvl8pPr marL="2571750" marR="0" lvl="7"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8pPr>
            <a:lvl9pPr marL="2914650" marR="0" lvl="8"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dt" idx="10"/>
          </p:nvPr>
        </p:nvSpPr>
        <p:spPr>
          <a:xfrm>
            <a:off x="628651" y="6356351"/>
            <a:ext cx="2057399"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3028950" y="6356351"/>
            <a:ext cx="3086100"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6457951" y="6356351"/>
            <a:ext cx="20573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rgbClr val="888888"/>
                </a:solidFill>
                <a:latin typeface="Calibri"/>
                <a:ea typeface="Calibri"/>
                <a:cs typeface="Calibri"/>
                <a:sym typeface="Calibri"/>
              </a:rPr>
              <a:pPr algn="r">
                <a:buSzPct val="25000"/>
              </a:pPr>
              <a:t>‹#›</a:t>
            </a:fld>
            <a:endParaRPr lang="en-US" sz="900">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cSld name="直排標題及文字">
    <p:spTree>
      <p:nvGrpSpPr>
        <p:cNvPr id="1" name="Shape 74"/>
        <p:cNvGrpSpPr/>
        <p:nvPr/>
      </p:nvGrpSpPr>
      <p:grpSpPr>
        <a:xfrm>
          <a:off x="0" y="0"/>
          <a:ext cx="0" cy="0"/>
          <a:chOff x="0" y="0"/>
          <a:chExt cx="0" cy="0"/>
        </a:xfrm>
      </p:grpSpPr>
      <p:sp>
        <p:nvSpPr>
          <p:cNvPr id="75" name="Shape 75"/>
          <p:cNvSpPr txBox="1">
            <a:spLocks noGrp="1"/>
          </p:cNvSpPr>
          <p:nvPr>
            <p:ph type="title"/>
          </p:nvPr>
        </p:nvSpPr>
        <p:spPr>
          <a:xfrm rot="5400000">
            <a:off x="4623594" y="2285207"/>
            <a:ext cx="5811838" cy="197167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3300" b="0" i="0" u="none" strike="noStrike" cap="none">
                <a:solidFill>
                  <a:schemeClr val="dk1"/>
                </a:solidFill>
                <a:latin typeface="Calibri"/>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
        <p:nvSpPr>
          <p:cNvPr id="76" name="Shape 76"/>
          <p:cNvSpPr txBox="1">
            <a:spLocks noGrp="1"/>
          </p:cNvSpPr>
          <p:nvPr>
            <p:ph type="body" idx="1"/>
          </p:nvPr>
        </p:nvSpPr>
        <p:spPr>
          <a:xfrm rot="5400000">
            <a:off x="623094" y="370683"/>
            <a:ext cx="5811838" cy="5800724"/>
          </a:xfrm>
          <a:prstGeom prst="rect">
            <a:avLst/>
          </a:prstGeom>
          <a:noFill/>
          <a:ln>
            <a:noFill/>
          </a:ln>
        </p:spPr>
        <p:txBody>
          <a:bodyPr lIns="91425" tIns="91425" rIns="91425" bIns="91425" anchor="t" anchorCtr="0"/>
          <a:lstStyle>
            <a:lvl1pPr marL="171450" marR="0" lvl="0" indent="-38100" algn="l" rtl="0">
              <a:lnSpc>
                <a:spcPct val="90000"/>
              </a:lnSpc>
              <a:spcBef>
                <a:spcPts val="75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14350" marR="0" lvl="1" indent="-57150" algn="l" rtl="0">
              <a:lnSpc>
                <a:spcPct val="90000"/>
              </a:lnSpc>
              <a:spcBef>
                <a:spcPts val="375"/>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57250" marR="0" lvl="2"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4pPr>
            <a:lvl5pPr marL="1543050" marR="0" lvl="4"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5pPr>
            <a:lvl6pPr marL="1885950" marR="0" lvl="5"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6pPr>
            <a:lvl7pPr marL="2228850" marR="0" lvl="6"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7pPr>
            <a:lvl8pPr marL="2571750" marR="0" lvl="7"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8pPr>
            <a:lvl9pPr marL="2914650" marR="0" lvl="8"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dt" idx="10"/>
          </p:nvPr>
        </p:nvSpPr>
        <p:spPr>
          <a:xfrm>
            <a:off x="628651" y="6356351"/>
            <a:ext cx="2057399"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ftr" idx="11"/>
          </p:nvPr>
        </p:nvSpPr>
        <p:spPr>
          <a:xfrm>
            <a:off x="3028950" y="6356351"/>
            <a:ext cx="3086100"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sldNum" idx="12"/>
          </p:nvPr>
        </p:nvSpPr>
        <p:spPr>
          <a:xfrm>
            <a:off x="6457951" y="6356351"/>
            <a:ext cx="20573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rgbClr val="888888"/>
                </a:solidFill>
                <a:latin typeface="Calibri"/>
                <a:ea typeface="Calibri"/>
                <a:cs typeface="Calibri"/>
                <a:sym typeface="Calibri"/>
              </a:rPr>
              <a:pPr algn="r">
                <a:buSzPct val="25000"/>
              </a:pPr>
              <a:t>‹#›</a:t>
            </a:fld>
            <a:endParaRPr lang="en-US" sz="900">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cSld name="章節標題">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623888" y="1709739"/>
            <a:ext cx="7886699" cy="2852737"/>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4500" b="0" i="0" u="none" strike="noStrike" cap="none">
                <a:solidFill>
                  <a:schemeClr val="dk1"/>
                </a:solidFill>
                <a:latin typeface="Calibri"/>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
        <p:nvSpPr>
          <p:cNvPr id="25" name="Shape 25"/>
          <p:cNvSpPr txBox="1">
            <a:spLocks noGrp="1"/>
          </p:cNvSpPr>
          <p:nvPr>
            <p:ph type="body" idx="1"/>
          </p:nvPr>
        </p:nvSpPr>
        <p:spPr>
          <a:xfrm>
            <a:off x="623888" y="4589463"/>
            <a:ext cx="7886699" cy="1500187"/>
          </a:xfrm>
          <a:prstGeom prst="rect">
            <a:avLst/>
          </a:prstGeom>
          <a:noFill/>
          <a:ln>
            <a:noFill/>
          </a:ln>
        </p:spPr>
        <p:txBody>
          <a:bodyPr lIns="91425" tIns="91425" rIns="91425" bIns="91425" anchor="t" anchorCtr="0"/>
          <a:lstStyle>
            <a:lvl1pPr marL="0" marR="0" lvl="0" indent="0" algn="l" rtl="0">
              <a:lnSpc>
                <a:spcPct val="90000"/>
              </a:lnSpc>
              <a:spcBef>
                <a:spcPts val="750"/>
              </a:spcBef>
              <a:buClr>
                <a:srgbClr val="888888"/>
              </a:buClr>
              <a:buFont typeface="Arial"/>
              <a:buNone/>
              <a:defRPr sz="1800" b="0" i="0" u="none" strike="noStrike" cap="none">
                <a:solidFill>
                  <a:srgbClr val="888888"/>
                </a:solidFill>
                <a:latin typeface="Calibri"/>
                <a:ea typeface="Calibri"/>
                <a:cs typeface="Calibri"/>
                <a:sym typeface="Calibri"/>
              </a:defRPr>
            </a:lvl1pPr>
            <a:lvl2pPr marL="342900" marR="0" lvl="1" indent="0" algn="l" rtl="0">
              <a:lnSpc>
                <a:spcPct val="90000"/>
              </a:lnSpc>
              <a:spcBef>
                <a:spcPts val="375"/>
              </a:spcBef>
              <a:buClr>
                <a:srgbClr val="888888"/>
              </a:buClr>
              <a:buFont typeface="Arial"/>
              <a:buNone/>
              <a:defRPr sz="1500" b="0" i="0" u="none" strike="noStrike" cap="none">
                <a:solidFill>
                  <a:srgbClr val="888888"/>
                </a:solidFill>
                <a:latin typeface="Calibri"/>
                <a:ea typeface="Calibri"/>
                <a:cs typeface="Calibri"/>
                <a:sym typeface="Calibri"/>
              </a:defRPr>
            </a:lvl2pPr>
            <a:lvl3pPr marL="685800" marR="0" lvl="2" indent="0" algn="l" rtl="0">
              <a:lnSpc>
                <a:spcPct val="90000"/>
              </a:lnSpc>
              <a:spcBef>
                <a:spcPts val="375"/>
              </a:spcBef>
              <a:buClr>
                <a:srgbClr val="888888"/>
              </a:buClr>
              <a:buFont typeface="Arial"/>
              <a:buNone/>
              <a:defRPr sz="1350" b="0" i="0" u="none" strike="noStrike" cap="none">
                <a:solidFill>
                  <a:srgbClr val="888888"/>
                </a:solidFill>
                <a:latin typeface="Calibri"/>
                <a:ea typeface="Calibri"/>
                <a:cs typeface="Calibri"/>
                <a:sym typeface="Calibri"/>
              </a:defRPr>
            </a:lvl3pPr>
            <a:lvl4pPr marL="1028700" marR="0" lvl="3"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4pPr>
            <a:lvl5pPr marL="1371600" marR="0" lvl="4"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5pPr>
            <a:lvl6pPr marL="1714500" marR="0" lvl="5"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6pPr>
            <a:lvl7pPr marL="2057400" marR="0" lvl="6"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7pPr>
            <a:lvl8pPr marL="2400300" marR="0" lvl="7"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8pPr>
            <a:lvl9pPr marL="2743200" marR="0" lvl="8"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9pPr>
          </a:lstStyle>
          <a:p>
            <a:endParaRPr/>
          </a:p>
        </p:txBody>
      </p:sp>
      <p:sp>
        <p:nvSpPr>
          <p:cNvPr id="26" name="Shape 26"/>
          <p:cNvSpPr txBox="1">
            <a:spLocks noGrp="1"/>
          </p:cNvSpPr>
          <p:nvPr>
            <p:ph type="dt" idx="10"/>
          </p:nvPr>
        </p:nvSpPr>
        <p:spPr>
          <a:xfrm>
            <a:off x="628651" y="6356351"/>
            <a:ext cx="2057399"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ftr" idx="11"/>
          </p:nvPr>
        </p:nvSpPr>
        <p:spPr>
          <a:xfrm>
            <a:off x="3028950" y="6356351"/>
            <a:ext cx="3086100"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sldNum" idx="12"/>
          </p:nvPr>
        </p:nvSpPr>
        <p:spPr>
          <a:xfrm>
            <a:off x="6457951" y="6356351"/>
            <a:ext cx="20573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altLang="zh-TW" sz="900" smtClean="0">
                <a:solidFill>
                  <a:srgbClr val="888888"/>
                </a:solidFill>
                <a:latin typeface="Calibri"/>
                <a:ea typeface="Calibri"/>
                <a:cs typeface="Calibri"/>
                <a:sym typeface="Calibri"/>
              </a:rPr>
              <a:pPr algn="r">
                <a:buSzPct val="25000"/>
              </a:pPr>
              <a:t>‹#›</a:t>
            </a:fld>
            <a:endParaRPr lang="zh-TW" altLang="en-US"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230452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0" y="18256"/>
            <a:ext cx="9144000"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 name="Shape 7"/>
          <p:cNvSpPr txBox="1">
            <a:spLocks noGrp="1"/>
          </p:cNvSpPr>
          <p:nvPr>
            <p:ph type="body" idx="1"/>
          </p:nvPr>
        </p:nvSpPr>
        <p:spPr>
          <a:xfrm>
            <a:off x="628651" y="1825625"/>
            <a:ext cx="7886699"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8" name="Shape 8"/>
          <p:cNvSpPr txBox="1">
            <a:spLocks noGrp="1"/>
          </p:cNvSpPr>
          <p:nvPr>
            <p:ph type="dt" idx="10"/>
          </p:nvPr>
        </p:nvSpPr>
        <p:spPr>
          <a:xfrm>
            <a:off x="628651" y="6356351"/>
            <a:ext cx="2057399"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9" name="Shape 9"/>
          <p:cNvSpPr txBox="1">
            <a:spLocks noGrp="1"/>
          </p:cNvSpPr>
          <p:nvPr>
            <p:ph type="ftr" idx="11"/>
          </p:nvPr>
        </p:nvSpPr>
        <p:spPr>
          <a:xfrm>
            <a:off x="3028950" y="6356351"/>
            <a:ext cx="3086100"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10" name="Shape 10"/>
          <p:cNvSpPr txBox="1">
            <a:spLocks noGrp="1"/>
          </p:cNvSpPr>
          <p:nvPr>
            <p:ph type="sldNum" idx="12"/>
          </p:nvPr>
        </p:nvSpPr>
        <p:spPr>
          <a:xfrm>
            <a:off x="6457951" y="6356351"/>
            <a:ext cx="20573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rgbClr val="888888"/>
                </a:solidFill>
                <a:latin typeface="Calibri"/>
                <a:ea typeface="Calibri"/>
                <a:cs typeface="Calibri"/>
                <a:sym typeface="Calibri"/>
              </a:rPr>
              <a:pPr algn="r">
                <a:buSzPct val="25000"/>
              </a:pPr>
              <a:t>‹#›</a:t>
            </a:fld>
            <a:endParaRPr lang="en-US" sz="900">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5" r:id="rId5"/>
    <p:sldLayoutId id="2147483656" r:id="rId6"/>
    <p:sldLayoutId id="2147483657" r:id="rId7"/>
    <p:sldLayoutId id="2147483658" r:id="rId8"/>
    <p:sldLayoutId id="2147483660"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opencv/opencv/blob/master/samples/cpp/lkdemo.cpp" TargetMode="External"/><Relationship Id="rId3" Type="http://schemas.microsoft.com/office/2007/relationships/media" Target="../media/media3.mp4"/><Relationship Id="rId7" Type="http://schemas.openxmlformats.org/officeDocument/2006/relationships/hyperlink" Target="https://docs.opencv.org/3.4/dc/d6b/group__video__track.html" TargetMode="External"/><Relationship Id="rId12" Type="http://schemas.openxmlformats.org/officeDocument/2006/relationships/image" Target="../media/image12.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6.xml"/><Relationship Id="rId11" Type="http://schemas.openxmlformats.org/officeDocument/2006/relationships/hyperlink" Target="https://docs.opencv.org/3.4/d0/d7a/classcv_1_1SimpleBlobDetector.html" TargetMode="External"/><Relationship Id="rId5" Type="http://schemas.openxmlformats.org/officeDocument/2006/relationships/slideLayout" Target="../slideLayouts/slideLayout2.xml"/><Relationship Id="rId10" Type="http://schemas.openxmlformats.org/officeDocument/2006/relationships/hyperlink" Target="https://docs.opencv.org/3.4/d8/dfe/classcv_1_1VideoCapture.html" TargetMode="External"/><Relationship Id="rId4" Type="http://schemas.openxmlformats.org/officeDocument/2006/relationships/video" Target="../media/media3.mp4"/><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3.png"/><Relationship Id="rId5" Type="http://schemas.openxmlformats.org/officeDocument/2006/relationships/image" Target="NULL"/><Relationship Id="rId4"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arxiv.org/pdf/1512.03385.pdf" TargetMode="External"/><Relationship Id="rId7" Type="http://schemas.openxmlformats.org/officeDocument/2006/relationships/image" Target="../media/image26.png"/><Relationship Id="rId2" Type="http://schemas.openxmlformats.org/officeDocument/2006/relationships/hyperlink" Target="https://papers.nips.cc/paper/2012/file/c399862d3b9d6b76c8436e924a68c45b-Paper.pdf" TargetMode="External"/><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hyperlink" Target="https://www.microsoft.com/en-us/download/details.aspx?id=54765"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chart" Target="../charts/chart1.xml"/><Relationship Id="rId5" Type="http://schemas.openxmlformats.org/officeDocument/2006/relationships/hyperlink" Target="https://arxiv.org/pdf/1708.04896.pdf" TargetMode="Externa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www.cc.ncku.edu.tw/download/" TargetMode="External"/><Relationship Id="rId4" Type="http://schemas.openxmlformats.org/officeDocument/2006/relationships/hyperlink" Target="https://opencv.org/release.html"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ctrTitle"/>
          </p:nvPr>
        </p:nvSpPr>
        <p:spPr>
          <a:xfrm>
            <a:off x="1084217" y="1712609"/>
            <a:ext cx="6858000" cy="762800"/>
          </a:xfrm>
          <a:prstGeom prst="rect">
            <a:avLst/>
          </a:prstGeom>
          <a:noFill/>
          <a:ln>
            <a:noFill/>
          </a:ln>
        </p:spPr>
        <p:txBody>
          <a:bodyPr lIns="68569" tIns="34275" rIns="68569" bIns="34275" anchor="b" anchorCtr="0">
            <a:noAutofit/>
          </a:bodyPr>
          <a:lstStyle/>
          <a:p>
            <a:pPr>
              <a:buSzPct val="25000"/>
            </a:pPr>
            <a:r>
              <a:rPr lang="zh-TW" altLang="en-US" sz="3600" b="1" dirty="0">
                <a:latin typeface="Arial"/>
                <a:ea typeface="Arial"/>
                <a:cs typeface="Arial"/>
                <a:sym typeface="Arial"/>
              </a:rPr>
              <a:t>電腦視覺與深度學習</a:t>
            </a:r>
            <a:br>
              <a:rPr lang="en-US" altLang="zh-TW" sz="3600" b="1" dirty="0">
                <a:latin typeface="Arial"/>
                <a:ea typeface="Arial"/>
                <a:cs typeface="Arial"/>
                <a:sym typeface="Arial"/>
              </a:rPr>
            </a:br>
            <a:r>
              <a:rPr lang="en-US" altLang="zh-TW" sz="2800" b="1" dirty="0">
                <a:latin typeface="Arial"/>
                <a:ea typeface="Arial"/>
                <a:cs typeface="Arial"/>
                <a:sym typeface="Arial"/>
              </a:rPr>
              <a:t>(Computer Vision and Deep Learning)</a:t>
            </a:r>
            <a:br>
              <a:rPr lang="en-US" sz="3600" b="1" dirty="0">
                <a:latin typeface="Arial"/>
                <a:ea typeface="Arial"/>
                <a:cs typeface="Arial"/>
                <a:sym typeface="Arial"/>
              </a:rPr>
            </a:br>
            <a:r>
              <a:rPr lang="en-US" sz="2800" b="1" dirty="0">
                <a:latin typeface="Arial"/>
                <a:ea typeface="Arial"/>
                <a:cs typeface="Arial"/>
                <a:sym typeface="Arial"/>
              </a:rPr>
              <a:t>Homework </a:t>
            </a:r>
            <a:r>
              <a:rPr lang="en-US" altLang="zh-TW" sz="2800" b="1" dirty="0">
                <a:latin typeface="Arial"/>
                <a:ea typeface="Arial"/>
                <a:cs typeface="Arial"/>
                <a:sym typeface="Arial"/>
              </a:rPr>
              <a:t>2</a:t>
            </a:r>
            <a:endParaRPr lang="en-US" sz="2800" b="1" dirty="0">
              <a:latin typeface="Arial"/>
              <a:ea typeface="Arial"/>
              <a:cs typeface="Arial"/>
              <a:sym typeface="Arial"/>
            </a:endParaRPr>
          </a:p>
        </p:txBody>
      </p:sp>
      <p:sp>
        <p:nvSpPr>
          <p:cNvPr id="4" name="副標題 2"/>
          <p:cNvSpPr txBox="1">
            <a:spLocks/>
          </p:cNvSpPr>
          <p:nvPr/>
        </p:nvSpPr>
        <p:spPr>
          <a:xfrm>
            <a:off x="1084217" y="3523676"/>
            <a:ext cx="6858000" cy="2080032"/>
          </a:xfrm>
          <a:prstGeom prst="rect">
            <a:avLst/>
          </a:prstGeom>
          <a:noFill/>
          <a:ln>
            <a:noFill/>
          </a:ln>
        </p:spPr>
        <p:txBody>
          <a:bodyPr lIns="68569" tIns="68569" rIns="68569" bIns="68569" anchor="t" anchorCtr="0">
            <a:normAutofit fontScale="92500" lnSpcReduction="20000"/>
          </a:bodyPr>
          <a:lstStyle>
            <a:defPPr marR="0" lvl="0" algn="l" rtl="0">
              <a:lnSpc>
                <a:spcPct val="100000"/>
              </a:lnSpc>
              <a:spcBef>
                <a:spcPts val="0"/>
              </a:spcBef>
              <a:spcAft>
                <a:spcPts val="0"/>
              </a:spcAft>
            </a:defPPr>
            <a:lvl1pPr marL="0" marR="0" lvl="0" indent="0" algn="ctr" rtl="0">
              <a:lnSpc>
                <a:spcPct val="90000"/>
              </a:lnSpc>
              <a:spcBef>
                <a:spcPts val="1000"/>
              </a:spcBef>
              <a:spcAft>
                <a:spcPts val="0"/>
              </a:spcAft>
              <a:buClr>
                <a:schemeClr val="dk1"/>
              </a:buClr>
              <a:buSzPct val="100000"/>
              <a:buFont typeface="Arial"/>
              <a:buNone/>
              <a:defRPr sz="2400" b="0" i="0" u="none" strike="noStrike" cap="none">
                <a:solidFill>
                  <a:schemeClr val="dk1"/>
                </a:solidFill>
                <a:latin typeface="Calibri"/>
                <a:ea typeface="Calibri"/>
                <a:cs typeface="Calibri"/>
                <a:sym typeface="Calibri"/>
              </a:defRPr>
            </a:lvl1pPr>
            <a:lvl2pPr marL="457200" marR="0" lvl="1" indent="0" algn="ctr" rtl="0">
              <a:lnSpc>
                <a:spcPct val="90000"/>
              </a:lnSpc>
              <a:spcBef>
                <a:spcPts val="500"/>
              </a:spcBef>
              <a:spcAft>
                <a:spcPts val="0"/>
              </a:spcAft>
              <a:buClr>
                <a:schemeClr val="dk1"/>
              </a:buClr>
              <a:buSzPct val="100000"/>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spcAft>
                <a:spcPts val="0"/>
              </a:spcAft>
              <a:buClr>
                <a:schemeClr val="dk1"/>
              </a:buClr>
              <a:buSzPct val="100000"/>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spcAft>
                <a:spcPts val="0"/>
              </a:spcAft>
              <a:buClr>
                <a:schemeClr val="dk1"/>
              </a:buClr>
              <a:buSzPct val="100000"/>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spcAft>
                <a:spcPts val="0"/>
              </a:spcAft>
              <a:buClr>
                <a:schemeClr val="dk1"/>
              </a:buClr>
              <a:buSzPct val="100000"/>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spcAft>
                <a:spcPts val="0"/>
              </a:spcAft>
              <a:buClr>
                <a:schemeClr val="dk1"/>
              </a:buClr>
              <a:buSzPct val="100000"/>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spcAft>
                <a:spcPts val="0"/>
              </a:spcAft>
              <a:buClr>
                <a:schemeClr val="dk1"/>
              </a:buClr>
              <a:buSzPct val="100000"/>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spcAft>
                <a:spcPts val="0"/>
              </a:spcAft>
              <a:buClr>
                <a:schemeClr val="dk1"/>
              </a:buClr>
              <a:buSzPct val="100000"/>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spcAft>
                <a:spcPts val="0"/>
              </a:spcAft>
              <a:buClr>
                <a:schemeClr val="dk1"/>
              </a:buClr>
              <a:buSzPct val="100000"/>
              <a:buFont typeface="Arial"/>
              <a:buNone/>
              <a:defRPr sz="1600" b="0" i="0" u="none" strike="noStrike" cap="none">
                <a:solidFill>
                  <a:schemeClr val="dk1"/>
                </a:solidFill>
                <a:latin typeface="Calibri"/>
                <a:ea typeface="Calibri"/>
                <a:cs typeface="Calibri"/>
                <a:sym typeface="Calibri"/>
              </a:defRPr>
            </a:lvl9pPr>
          </a:lstStyle>
          <a:p>
            <a:pPr indent="1815704" algn="l">
              <a:buSzPct val="25000"/>
            </a:pPr>
            <a:r>
              <a:rPr lang="en-US" altLang="zh-TW" sz="2175" dirty="0">
                <a:latin typeface="Arial"/>
                <a:ea typeface="Arial"/>
                <a:cs typeface="Arial"/>
                <a:sym typeface="Arial"/>
              </a:rPr>
              <a:t>                       TA:</a:t>
            </a:r>
            <a:endParaRPr lang="en-US" altLang="zh-TW" sz="2175" u="sng" dirty="0">
              <a:solidFill>
                <a:schemeClr val="hlink"/>
              </a:solidFill>
              <a:latin typeface="Arial"/>
              <a:ea typeface="Arial"/>
              <a:cs typeface="Arial"/>
              <a:sym typeface="Arial"/>
            </a:endParaRPr>
          </a:p>
          <a:p>
            <a:pPr indent="1815704" algn="l">
              <a:buSzPct val="25000"/>
            </a:pPr>
            <a:r>
              <a:rPr lang="zh-TW" altLang="en-US" sz="2000" dirty="0">
                <a:latin typeface="Arial"/>
                <a:ea typeface="Arial"/>
                <a:cs typeface="Arial"/>
                <a:sym typeface="Arial"/>
              </a:rPr>
              <a:t>家銘</a:t>
            </a:r>
            <a:r>
              <a:rPr lang="en-US" altLang="zh-TW" sz="2000" dirty="0">
                <a:latin typeface="Arial"/>
                <a:ea typeface="Arial"/>
                <a:cs typeface="Arial"/>
                <a:sym typeface="Arial"/>
              </a:rPr>
              <a:t>: nckubot65904@gmail.com</a:t>
            </a:r>
            <a:endParaRPr lang="en-US" altLang="zh-TW" sz="4000" dirty="0">
              <a:solidFill>
                <a:schemeClr val="tx1"/>
              </a:solidFill>
              <a:latin typeface="Arial"/>
              <a:ea typeface="Arial"/>
              <a:cs typeface="Arial"/>
              <a:sym typeface="Arial"/>
            </a:endParaRPr>
          </a:p>
          <a:p>
            <a:pPr indent="1815704" algn="l">
              <a:buSzPct val="25000"/>
            </a:pPr>
            <a:r>
              <a:rPr lang="en-US" altLang="zh-TW" sz="2175" dirty="0">
                <a:solidFill>
                  <a:schemeClr val="tx1"/>
                </a:solidFill>
                <a:latin typeface="Arial"/>
                <a:ea typeface="Arial"/>
                <a:cs typeface="Arial"/>
                <a:sym typeface="Arial"/>
              </a:rPr>
              <a:t> </a:t>
            </a:r>
          </a:p>
          <a:p>
            <a:pPr indent="1815704" algn="l">
              <a:buSzPct val="25000"/>
            </a:pPr>
            <a:r>
              <a:rPr lang="en-US" altLang="zh-TW" sz="2175" dirty="0">
                <a:latin typeface="Arial"/>
                <a:ea typeface="Arial"/>
                <a:cs typeface="Arial"/>
                <a:sym typeface="Arial"/>
              </a:rPr>
              <a:t>Office Hour: 17:00~19:00, Mon.</a:t>
            </a:r>
          </a:p>
          <a:p>
            <a:pPr indent="1815704" algn="l">
              <a:buSzPct val="25000"/>
            </a:pPr>
            <a:r>
              <a:rPr lang="en-US" altLang="zh-TW" sz="2175" dirty="0">
                <a:latin typeface="Arial"/>
                <a:ea typeface="Arial"/>
                <a:cs typeface="Arial"/>
                <a:sym typeface="Arial"/>
              </a:rPr>
              <a:t>	                    10:00~12:00, Fri.</a:t>
            </a:r>
            <a:endParaRPr lang="en-US" altLang="zh-TW" sz="1800" dirty="0">
              <a:latin typeface="Arial"/>
              <a:ea typeface="Arial"/>
              <a:cs typeface="Arial"/>
              <a:sym typeface="Arial"/>
            </a:endParaRPr>
          </a:p>
          <a:p>
            <a:pPr indent="1815704" algn="l">
              <a:buSzPct val="25000"/>
            </a:pPr>
            <a:r>
              <a:rPr lang="en-US" altLang="zh-TW" sz="1800" dirty="0">
                <a:latin typeface="Arial"/>
                <a:ea typeface="Arial"/>
                <a:cs typeface="Arial"/>
                <a:sym typeface="Arial"/>
              </a:rPr>
              <a:t>At CSIE 9F Robotics Lab.</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9"/>
          <p:cNvSpPr txBox="1">
            <a:spLocks noGrp="1"/>
          </p:cNvSpPr>
          <p:nvPr>
            <p:ph type="body" idx="1"/>
          </p:nvPr>
        </p:nvSpPr>
        <p:spPr>
          <a:xfrm>
            <a:off x="19054" y="712556"/>
            <a:ext cx="9078766" cy="3263400"/>
          </a:xfrm>
          <a:prstGeom prst="rect">
            <a:avLst/>
          </a:prstGeom>
          <a:noFill/>
          <a:ln>
            <a:noFill/>
          </a:ln>
        </p:spPr>
        <p:txBody>
          <a:bodyPr spcFirstLastPara="1" wrap="square" lIns="68550" tIns="34275" rIns="68550" bIns="34275" anchor="t" anchorCtr="0">
            <a:noAutofit/>
          </a:bodyPr>
          <a:lstStyle/>
          <a:p>
            <a:pPr marL="411163" lvl="0" algn="l" rtl="0">
              <a:lnSpc>
                <a:spcPct val="100000"/>
              </a:lnSpc>
              <a:spcBef>
                <a:spcPts val="0"/>
              </a:spcBef>
              <a:spcAft>
                <a:spcPts val="0"/>
              </a:spcAft>
              <a:buSzPts val="2000"/>
            </a:pPr>
            <a:r>
              <a:rPr lang="en-US" dirty="0">
                <a:solidFill>
                  <a:schemeClr val="dk1"/>
                </a:solidFill>
                <a:latin typeface="Arial"/>
                <a:ea typeface="Arial"/>
                <a:cs typeface="Arial"/>
                <a:sym typeface="Arial"/>
              </a:rPr>
              <a:t>Q:</a:t>
            </a:r>
            <a:r>
              <a:rPr lang="en-US" dirty="0">
                <a:solidFill>
                  <a:srgbClr val="FF0000"/>
                </a:solidFill>
                <a:latin typeface="Arial"/>
                <a:ea typeface="Arial"/>
                <a:cs typeface="Arial"/>
                <a:sym typeface="Arial"/>
              </a:rPr>
              <a:t> </a:t>
            </a:r>
            <a:r>
              <a:rPr lang="en-US" dirty="0">
                <a:solidFill>
                  <a:schemeClr val="dk1"/>
                </a:solidFill>
                <a:latin typeface="Arial"/>
                <a:ea typeface="Arial"/>
                <a:cs typeface="Arial"/>
                <a:sym typeface="Arial"/>
              </a:rPr>
              <a:t>Click button to:</a:t>
            </a:r>
            <a:endParaRPr dirty="0"/>
          </a:p>
          <a:p>
            <a:pPr marL="1076325" lvl="0" indent="-376238" algn="l" rtl="0">
              <a:lnSpc>
                <a:spcPct val="100000"/>
              </a:lnSpc>
              <a:spcBef>
                <a:spcPts val="450"/>
              </a:spcBef>
              <a:spcAft>
                <a:spcPts val="0"/>
              </a:spcAft>
              <a:buSzPts val="2000"/>
              <a:buFont typeface="+mj-lt"/>
              <a:buAutoNum type="arabicParenR"/>
            </a:pPr>
            <a:r>
              <a:rPr lang="en-US" sz="1800" dirty="0">
                <a:solidFill>
                  <a:schemeClr val="dk1"/>
                </a:solidFill>
                <a:sym typeface="Arial"/>
              </a:rPr>
              <a:t>(</a:t>
            </a:r>
            <a:r>
              <a:rPr lang="en-US" sz="1800" dirty="0">
                <a:sym typeface="Arial"/>
              </a:rPr>
              <a:t>5</a:t>
            </a:r>
            <a:r>
              <a:rPr lang="en-US" sz="1800" dirty="0">
                <a:solidFill>
                  <a:schemeClr val="dk1"/>
                </a:solidFill>
                <a:sym typeface="Arial"/>
              </a:rPr>
              <a:t>%) Track the 7 center points </a:t>
            </a:r>
            <a:r>
              <a:rPr lang="en-US" sz="1800" dirty="0">
                <a:sym typeface="Arial"/>
              </a:rPr>
              <a:t>on the whole video using </a:t>
            </a:r>
            <a:r>
              <a:rPr lang="en-US" sz="1800" dirty="0" err="1">
                <a:sym typeface="Arial"/>
              </a:rPr>
              <a:t>OpenCv</a:t>
            </a:r>
            <a:r>
              <a:rPr lang="en-US" sz="1800" dirty="0"/>
              <a:t> function </a:t>
            </a:r>
            <a:r>
              <a:rPr lang="en-US" sz="1800" dirty="0">
                <a:latin typeface="Consolas" panose="020B0609020204030204" pitchFamily="49" charset="0"/>
                <a:hlinkClick r:id="rId7"/>
              </a:rPr>
              <a:t>cv2.calcOpticalFlowPyrLK</a:t>
            </a:r>
            <a:r>
              <a:rPr lang="en-US" sz="1800" dirty="0"/>
              <a:t>.</a:t>
            </a:r>
            <a:br>
              <a:rPr lang="en-US" sz="1800" dirty="0"/>
            </a:br>
            <a:r>
              <a:rPr lang="en-US" sz="1800" dirty="0"/>
              <a:t>Ex: </a:t>
            </a:r>
            <a:r>
              <a:rPr lang="en-US" sz="1800" u="sng" dirty="0">
                <a:solidFill>
                  <a:schemeClr val="hlink"/>
                </a:solidFill>
                <a:hlinkClick r:id="rId8"/>
              </a:rPr>
              <a:t>https://github.com/opencv/opencv/blob/master/samples/cpp/lkdemo.cpp</a:t>
            </a:r>
            <a:endParaRPr sz="1800" dirty="0">
              <a:sym typeface="Arial"/>
            </a:endParaRPr>
          </a:p>
          <a:p>
            <a:pPr marL="1076325" lvl="0" indent="-376238" algn="l" rtl="0">
              <a:lnSpc>
                <a:spcPct val="100000"/>
              </a:lnSpc>
              <a:spcBef>
                <a:spcPts val="450"/>
              </a:spcBef>
              <a:spcAft>
                <a:spcPts val="0"/>
              </a:spcAft>
              <a:buSzPts val="2000"/>
              <a:buFont typeface="+mj-lt"/>
              <a:buAutoNum type="arabicParenR"/>
            </a:pPr>
            <a:r>
              <a:rPr lang="en-US" sz="1800" dirty="0">
                <a:sym typeface="Arial"/>
              </a:rPr>
              <a:t>(5%) Display the </a:t>
            </a:r>
            <a:r>
              <a:rPr lang="en-US" sz="1800" dirty="0">
                <a:solidFill>
                  <a:srgbClr val="00B0F0"/>
                </a:solidFill>
                <a:sym typeface="Arial"/>
              </a:rPr>
              <a:t>trajectory</a:t>
            </a:r>
            <a:r>
              <a:rPr lang="en-US" sz="1800" dirty="0">
                <a:sym typeface="Arial"/>
              </a:rPr>
              <a:t> of each of the 7 tracking points throughout the video. Pick a color that is highly visible. Ex: the demo videos bellow. </a:t>
            </a:r>
            <a:endParaRPr sz="1800" dirty="0">
              <a:solidFill>
                <a:schemeClr val="dk1"/>
              </a:solidFill>
              <a:sym typeface="Arial"/>
            </a:endParaRPr>
          </a:p>
        </p:txBody>
      </p:sp>
      <p:sp>
        <p:nvSpPr>
          <p:cNvPr id="166" name="Google Shape;166;p9"/>
          <p:cNvSpPr txBox="1">
            <a:spLocks noGrp="1"/>
          </p:cNvSpPr>
          <p:nvPr>
            <p:ph type="sldNum" idx="12"/>
          </p:nvPr>
        </p:nvSpPr>
        <p:spPr>
          <a:xfrm>
            <a:off x="7086601" y="6555787"/>
            <a:ext cx="2057399" cy="273844"/>
          </a:xfrm>
          <a:prstGeom prst="rect">
            <a:avLst/>
          </a:prstGeom>
          <a:noFill/>
          <a:ln>
            <a:noFill/>
          </a:ln>
        </p:spPr>
        <p:txBody>
          <a:bodyPr spcFirstLastPara="1" wrap="square" lIns="68550" tIns="34275" rIns="68550" bIns="34275" anchor="ctr" anchorCtr="0">
            <a:noAutofit/>
          </a:bodyPr>
          <a:lstStyle/>
          <a:p>
            <a:pPr marL="0" lvl="0" indent="0" algn="r" rtl="0">
              <a:lnSpc>
                <a:spcPct val="100000"/>
              </a:lnSpc>
              <a:spcBef>
                <a:spcPts val="0"/>
              </a:spcBef>
              <a:spcAft>
                <a:spcPts val="0"/>
              </a:spcAft>
              <a:buClr>
                <a:srgbClr val="888888"/>
              </a:buClr>
              <a:buSzPts val="225"/>
              <a:buFont typeface="Calibri"/>
              <a:buNone/>
            </a:pPr>
            <a:fld id="{00000000-1234-1234-1234-123412341234}" type="slidenum">
              <a:rPr lang="en-US" sz="900">
                <a:solidFill>
                  <a:srgbClr val="888888"/>
                </a:solidFill>
                <a:latin typeface="Calibri"/>
                <a:ea typeface="Calibri"/>
                <a:cs typeface="Calibri"/>
                <a:sym typeface="Calibri"/>
              </a:rPr>
              <a:t>10</a:t>
            </a:fld>
            <a:endParaRPr sz="900">
              <a:solidFill>
                <a:srgbClr val="888888"/>
              </a:solidFill>
              <a:latin typeface="Calibri"/>
              <a:ea typeface="Calibri"/>
              <a:cs typeface="Calibri"/>
              <a:sym typeface="Calibri"/>
            </a:endParaRPr>
          </a:p>
        </p:txBody>
      </p:sp>
      <p:sp>
        <p:nvSpPr>
          <p:cNvPr id="167" name="Google Shape;167;p9"/>
          <p:cNvSpPr txBox="1"/>
          <p:nvPr/>
        </p:nvSpPr>
        <p:spPr>
          <a:xfrm>
            <a:off x="302445" y="3049005"/>
            <a:ext cx="1629391" cy="3000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350"/>
              <a:buFont typeface="Arial"/>
              <a:buNone/>
            </a:pPr>
            <a:r>
              <a:rPr lang="en-US" sz="1350" b="0" i="0" u="none" strike="noStrike" cap="none" dirty="0">
                <a:solidFill>
                  <a:srgbClr val="FF0000"/>
                </a:solidFill>
                <a:latin typeface="Arial"/>
                <a:ea typeface="Arial"/>
                <a:cs typeface="Arial"/>
                <a:sym typeface="Arial"/>
              </a:rPr>
              <a:t>Demo videos:</a:t>
            </a:r>
            <a:endParaRPr sz="1350" b="0" i="0" u="none" strike="noStrike" cap="none" dirty="0">
              <a:solidFill>
                <a:srgbClr val="FF0000"/>
              </a:solidFill>
              <a:latin typeface="Arial"/>
              <a:ea typeface="Arial"/>
              <a:cs typeface="Arial"/>
              <a:sym typeface="Arial"/>
            </a:endParaRPr>
          </a:p>
        </p:txBody>
      </p:sp>
      <p:sp>
        <p:nvSpPr>
          <p:cNvPr id="169" name="Google Shape;169;p9"/>
          <p:cNvSpPr txBox="1"/>
          <p:nvPr/>
        </p:nvSpPr>
        <p:spPr>
          <a:xfrm>
            <a:off x="19053" y="6267187"/>
            <a:ext cx="8477100" cy="288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275"/>
              <a:buFont typeface="Arial"/>
              <a:buNone/>
            </a:pPr>
            <a:r>
              <a:rPr lang="en-US" sz="1275" b="0" i="0" u="none" strike="noStrike" cap="none" dirty="0">
                <a:solidFill>
                  <a:srgbClr val="FF0000"/>
                </a:solidFill>
                <a:latin typeface="Arial"/>
                <a:ea typeface="Arial"/>
                <a:cs typeface="Arial"/>
                <a:sym typeface="Arial"/>
              </a:rPr>
              <a:t>※ Tracking process may have </a:t>
            </a:r>
            <a:r>
              <a:rPr lang="en-US" sz="1275" dirty="0">
                <a:solidFill>
                  <a:srgbClr val="FF0000"/>
                </a:solidFill>
                <a:latin typeface="Arial"/>
                <a:ea typeface="Arial"/>
                <a:cs typeface="Arial"/>
                <a:sym typeface="Arial"/>
              </a:rPr>
              <a:t>some errors. At least 4-5 points should be tracked with success. </a:t>
            </a:r>
            <a:endParaRPr sz="1275" b="0" i="0" u="none" strike="noStrike" cap="none" dirty="0">
              <a:solidFill>
                <a:srgbClr val="FF0000"/>
              </a:solidFill>
              <a:latin typeface="Arial"/>
              <a:ea typeface="Arial"/>
              <a:cs typeface="Arial"/>
              <a:sym typeface="Arial"/>
            </a:endParaRPr>
          </a:p>
        </p:txBody>
      </p:sp>
      <p:sp>
        <p:nvSpPr>
          <p:cNvPr id="170" name="Google Shape;170;p9"/>
          <p:cNvSpPr txBox="1"/>
          <p:nvPr/>
        </p:nvSpPr>
        <p:spPr>
          <a:xfrm>
            <a:off x="19053" y="20804"/>
            <a:ext cx="9078767" cy="722177"/>
          </a:xfrm>
          <a:prstGeom prst="rect">
            <a:avLst/>
          </a:prstGeom>
          <a:noFill/>
          <a:ln>
            <a:noFill/>
          </a:ln>
        </p:spPr>
        <p:txBody>
          <a:bodyPr spcFirstLastPara="1" wrap="square" lIns="68550" tIns="68550" rIns="68550" bIns="68550" anchor="ctr" anchorCtr="0">
            <a:noAutofit/>
          </a:bodyPr>
          <a:lstStyle/>
          <a:p>
            <a:pPr marL="0" marR="0" lvl="0" indent="0" algn="l" rtl="0">
              <a:lnSpc>
                <a:spcPct val="90000"/>
              </a:lnSpc>
              <a:spcBef>
                <a:spcPts val="0"/>
              </a:spcBef>
              <a:spcAft>
                <a:spcPts val="0"/>
              </a:spcAft>
              <a:buClr>
                <a:schemeClr val="dk1"/>
              </a:buClr>
              <a:buSzPts val="2800"/>
              <a:buFont typeface="Calibri"/>
              <a:buNone/>
            </a:pPr>
            <a:r>
              <a:rPr lang="en-US" sz="2800" b="1" dirty="0">
                <a:solidFill>
                  <a:schemeClr val="dk1"/>
                </a:solidFill>
              </a:rPr>
              <a:t>2</a:t>
            </a:r>
            <a:r>
              <a:rPr lang="en-US" sz="2800" b="1" i="0" u="none" strike="noStrike" cap="none" dirty="0">
                <a:solidFill>
                  <a:schemeClr val="dk1"/>
                </a:solidFill>
                <a:latin typeface="Arial"/>
                <a:ea typeface="Arial"/>
                <a:cs typeface="Arial"/>
                <a:sym typeface="Arial"/>
              </a:rPr>
              <a:t>.2 Video tracking (10%) </a:t>
            </a:r>
            <a:r>
              <a:rPr lang="en-US" sz="2800" b="1" i="0" u="none" strike="noStrike" cap="none" dirty="0">
                <a:solidFill>
                  <a:srgbClr val="FF0000"/>
                </a:solidFill>
                <a:latin typeface="Arial"/>
                <a:ea typeface="Arial"/>
                <a:cs typeface="Arial"/>
                <a:sym typeface="Arial"/>
              </a:rPr>
              <a:t>    </a:t>
            </a:r>
            <a:r>
              <a:rPr lang="en-US" sz="2800" b="1" i="0" u="none" strike="noStrike" cap="none" dirty="0">
                <a:solidFill>
                  <a:schemeClr val="dk1"/>
                </a:solidFill>
                <a:latin typeface="Arial"/>
                <a:ea typeface="Arial"/>
                <a:cs typeface="Arial"/>
                <a:sym typeface="Arial"/>
              </a:rPr>
              <a:t>                      </a:t>
            </a:r>
            <a:r>
              <a:rPr lang="en-US" sz="2000" b="0" i="0" u="none" strike="noStrike" cap="none" dirty="0">
                <a:solidFill>
                  <a:schemeClr val="dk1"/>
                </a:solidFill>
                <a:latin typeface="Arial"/>
                <a:ea typeface="Arial"/>
                <a:cs typeface="Arial"/>
                <a:sym typeface="Arial"/>
              </a:rPr>
              <a:t>(</a:t>
            </a:r>
            <a:r>
              <a:rPr lang="en-US" sz="2000" b="0" i="0" u="none" strike="noStrike" cap="none" dirty="0" err="1">
                <a:solidFill>
                  <a:schemeClr val="dk1"/>
                </a:solidFill>
                <a:latin typeface="Arial"/>
                <a:ea typeface="Arial"/>
                <a:cs typeface="Arial"/>
                <a:sym typeface="Arial"/>
              </a:rPr>
              <a:t>出題：</a:t>
            </a:r>
            <a:r>
              <a:rPr lang="en-US" sz="2000" dirty="0" err="1">
                <a:solidFill>
                  <a:schemeClr val="dk1"/>
                </a:solidFill>
              </a:rPr>
              <a:t>David</a:t>
            </a:r>
            <a:r>
              <a:rPr lang="en-US" sz="2000" b="0" i="0" u="none" strike="noStrike" cap="none" dirty="0">
                <a:solidFill>
                  <a:schemeClr val="dk1"/>
                </a:solidFill>
                <a:latin typeface="Arial"/>
                <a:ea typeface="Arial"/>
                <a:cs typeface="Arial"/>
                <a:sym typeface="Arial"/>
              </a:rPr>
              <a:t>)</a:t>
            </a:r>
            <a:endParaRPr sz="2800" b="0" i="0" u="none" strike="noStrike" cap="none" dirty="0">
              <a:solidFill>
                <a:schemeClr val="dk1"/>
              </a:solidFill>
              <a:latin typeface="Times New Roman"/>
              <a:ea typeface="Times New Roman"/>
              <a:cs typeface="Times New Roman"/>
              <a:sym typeface="Times New Roman"/>
            </a:endParaRPr>
          </a:p>
        </p:txBody>
      </p:sp>
      <p:pic>
        <p:nvPicPr>
          <p:cNvPr id="5" name="2020-11-29 15-08-07.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4829136" y="3613283"/>
            <a:ext cx="3910602" cy="2199714"/>
          </a:xfrm>
          <a:prstGeom prst="rect">
            <a:avLst/>
          </a:prstGeom>
        </p:spPr>
      </p:pic>
      <p:sp>
        <p:nvSpPr>
          <p:cNvPr id="6" name="文字方塊 5"/>
          <p:cNvSpPr txBox="1"/>
          <p:nvPr/>
        </p:nvSpPr>
        <p:spPr>
          <a:xfrm>
            <a:off x="7086601" y="2653487"/>
            <a:ext cx="2093698" cy="954107"/>
          </a:xfrm>
          <a:prstGeom prst="rect">
            <a:avLst/>
          </a:prstGeom>
          <a:noFill/>
        </p:spPr>
        <p:txBody>
          <a:bodyPr wrap="square" rtlCol="0">
            <a:spAutoFit/>
          </a:bodyPr>
          <a:lstStyle/>
          <a:p>
            <a:pPr marL="268288" indent="-268288">
              <a:buFont typeface="Wingdings" panose="05000000000000000000" pitchFamily="2" charset="2"/>
              <a:buChar char="p"/>
            </a:pPr>
            <a:r>
              <a:rPr lang="en-US" altLang="zh-TW" sz="1400" dirty="0"/>
              <a:t>Tool site:</a:t>
            </a:r>
          </a:p>
          <a:p>
            <a:pPr marL="268288" lvl="1" indent="-176213">
              <a:buFont typeface="+mj-lt"/>
              <a:buAutoNum type="arabicPeriod"/>
            </a:pPr>
            <a:r>
              <a:rPr lang="en-US" altLang="zh-TW" sz="1400" dirty="0">
                <a:hlinkClick r:id="rId10"/>
              </a:rPr>
              <a:t>Load video</a:t>
            </a:r>
            <a:endParaRPr lang="en-US" altLang="zh-TW" sz="1400" dirty="0"/>
          </a:p>
          <a:p>
            <a:pPr marL="268288" lvl="1" indent="-176213">
              <a:buFont typeface="+mj-lt"/>
              <a:buAutoNum type="arabicPeriod"/>
            </a:pPr>
            <a:r>
              <a:rPr lang="en-US" altLang="zh-TW" sz="1400" dirty="0">
                <a:hlinkClick r:id="rId11"/>
              </a:rPr>
              <a:t>Circle detect</a:t>
            </a:r>
            <a:endParaRPr lang="zh-TW" altLang="en-US" sz="1400" dirty="0"/>
          </a:p>
          <a:p>
            <a:pPr marL="268288" lvl="1" indent="-176213">
              <a:buFont typeface="+mj-lt"/>
              <a:buAutoNum type="arabicPeriod"/>
            </a:pPr>
            <a:r>
              <a:rPr lang="en-US" altLang="zh-TW" sz="1400" dirty="0">
                <a:hlinkClick r:id="rId7"/>
              </a:rPr>
              <a:t>Optical flow</a:t>
            </a:r>
            <a:endParaRPr lang="zh-TW" altLang="en-US" sz="1400" dirty="0"/>
          </a:p>
        </p:txBody>
      </p:sp>
      <p:pic>
        <p:nvPicPr>
          <p:cNvPr id="2" name="result">
            <a:hlinkClick r:id="" action="ppaction://media"/>
            <a:extLst>
              <a:ext uri="{FF2B5EF4-FFF2-40B4-BE49-F238E27FC236}">
                <a16:creationId xmlns:a16="http://schemas.microsoft.com/office/drawing/2014/main" id="{4B45507B-AECA-46C8-B4DF-4F804E93E964}"/>
              </a:ext>
            </a:extLst>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302445" y="3426141"/>
            <a:ext cx="4243300" cy="238685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video>
              <p:cMediaNode vol="80000">
                <p:cTn id="13" fill="hold" display="0">
                  <p:stCondLst>
                    <p:cond delay="indefinite"/>
                  </p:stCondLst>
                </p:cTn>
                <p:tgtEl>
                  <p:spTgt spid="2"/>
                </p:tgtEl>
              </p:cMediaNode>
            </p:video>
            <p:seq concurrent="1" nextAc="seek">
              <p:cTn id="14" restart="whenNotActive" fill="hold" evtFilter="cancelBubble" nodeType="interactiveSeq">
                <p:stCondLst>
                  <p:cond evt="onClick" delay="0">
                    <p:tgtEl>
                      <p:spTgt spid="2"/>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0" name="Google Shape;120;p6"/>
              <p:cNvSpPr txBox="1">
                <a:spLocks noGrp="1"/>
              </p:cNvSpPr>
              <p:nvPr>
                <p:ph type="body" idx="1"/>
              </p:nvPr>
            </p:nvSpPr>
            <p:spPr>
              <a:xfrm>
                <a:off x="-1" y="369158"/>
                <a:ext cx="9086658" cy="3067462"/>
              </a:xfrm>
              <a:prstGeom prst="rect">
                <a:avLst/>
              </a:prstGeom>
              <a:noFill/>
              <a:ln>
                <a:noFill/>
              </a:ln>
            </p:spPr>
            <p:txBody>
              <a:bodyPr spcFirstLastPara="1" wrap="square" lIns="91425" tIns="45700" rIns="91425" bIns="45700" anchor="t" anchorCtr="0">
                <a:noAutofit/>
              </a:bodyPr>
              <a:lstStyle/>
              <a:p>
                <a:pPr marL="360363" lvl="0" indent="-360363">
                  <a:lnSpc>
                    <a:spcPct val="100000"/>
                  </a:lnSpc>
                  <a:spcBef>
                    <a:spcPts val="0"/>
                  </a:spcBef>
                </a:pPr>
                <a:r>
                  <a:rPr lang="en-US" altLang="zh-TW" dirty="0"/>
                  <a:t>Given a video: test4perspective.mp4</a:t>
                </a:r>
              </a:p>
              <a:p>
                <a:pPr marL="360363" lvl="0" indent="-360363">
                  <a:lnSpc>
                    <a:spcPct val="100000"/>
                  </a:lnSpc>
                  <a:spcBef>
                    <a:spcPts val="0"/>
                  </a:spcBef>
                </a:pPr>
                <a:r>
                  <a:rPr lang="en-US" altLang="zh-TW" dirty="0"/>
                  <a:t>Q: 1) Click the button “ 3.1 Perspective Transform” to show result video:</a:t>
                </a:r>
                <a:endParaRPr lang="en-US" dirty="0"/>
              </a:p>
              <a:p>
                <a:pPr marL="342900" lvl="0" algn="l" rtl="0">
                  <a:lnSpc>
                    <a:spcPct val="150000"/>
                  </a:lnSpc>
                  <a:spcBef>
                    <a:spcPts val="0"/>
                  </a:spcBef>
                  <a:spcAft>
                    <a:spcPts val="0"/>
                  </a:spcAft>
                  <a:buSzPts val="2000"/>
                </a:pPr>
                <a:r>
                  <a:rPr lang="en-US" dirty="0"/>
                  <a:t>Hint :  </a:t>
                </a:r>
                <a:r>
                  <a:rPr lang="en-US" altLang="zh-TW" sz="2000" dirty="0">
                    <a:latin typeface="Times New Roman" panose="02020603050405020304" pitchFamily="18" charset="0"/>
                    <a:cs typeface="Times New Roman" panose="02020603050405020304" pitchFamily="18" charset="0"/>
                  </a:rPr>
                  <a:t>(1) Read the test video and process frame by frame</a:t>
                </a:r>
                <a:endParaRPr lang="en-US" altLang="zh-TW" sz="2000" dirty="0">
                  <a:solidFill>
                    <a:srgbClr val="FF0000"/>
                  </a:solidFill>
                  <a:latin typeface="Times New Roman" panose="02020603050405020304" pitchFamily="18" charset="0"/>
                  <a:cs typeface="Times New Roman" panose="02020603050405020304" pitchFamily="18" charset="0"/>
                </a:endParaRPr>
              </a:p>
              <a:p>
                <a:pPr marL="1435100" lvl="4" indent="-368300" algn="l" rtl="0">
                  <a:lnSpc>
                    <a:spcPct val="100000"/>
                  </a:lnSpc>
                  <a:spcBef>
                    <a:spcPts val="0"/>
                  </a:spcBef>
                  <a:spcAft>
                    <a:spcPts val="0"/>
                  </a:spcAft>
                  <a:buSzPts val="2000"/>
                  <a:buNone/>
                </a:pPr>
                <a:r>
                  <a:rPr lang="en-US" altLang="zh-TW" sz="2000" dirty="0">
                    <a:latin typeface="Times New Roman" panose="02020603050405020304" pitchFamily="18" charset="0"/>
                    <a:cs typeface="Times New Roman" panose="02020603050405020304" pitchFamily="18" charset="0"/>
                  </a:rPr>
                  <a:t>(2) Detect the ArUco maker inside the frames</a:t>
                </a:r>
              </a:p>
              <a:p>
                <a:pPr marL="1423988" lvl="4" indent="-357188" algn="l" rtl="0">
                  <a:lnSpc>
                    <a:spcPct val="100000"/>
                  </a:lnSpc>
                  <a:spcBef>
                    <a:spcPts val="0"/>
                  </a:spcBef>
                  <a:spcAft>
                    <a:spcPts val="0"/>
                  </a:spcAft>
                  <a:buSzPts val="2000"/>
                  <a:buNone/>
                </a:pPr>
                <a:r>
                  <a:rPr lang="en-US" altLang="zh-TW" sz="2000" dirty="0">
                    <a:latin typeface="Times New Roman" panose="02020603050405020304" pitchFamily="18" charset="0"/>
                    <a:cs typeface="Times New Roman" panose="02020603050405020304" pitchFamily="18" charset="0"/>
                  </a:rPr>
                  <a:t>(3) Get the pixel position (</a:t>
                </a:r>
                <a14:m>
                  <m:oMath xmlns:m="http://schemas.openxmlformats.org/officeDocument/2006/math">
                    <m:r>
                      <a:rPr lang="en-US" altLang="zh-TW" sz="2000" b="0" i="1" smtClean="0">
                        <a:latin typeface="Cambria Math" panose="02040503050406030204" pitchFamily="18" charset="0"/>
                        <a:cs typeface="Times New Roman" panose="02020603050405020304" pitchFamily="18" charset="0"/>
                      </a:rPr>
                      <m:t>𝑥</m:t>
                    </m:r>
                    <m:r>
                      <a:rPr lang="en-US" altLang="zh-TW" sz="2000" b="0" i="1" smtClean="0">
                        <a:latin typeface="Cambria Math" panose="02040503050406030204" pitchFamily="18" charset="0"/>
                        <a:cs typeface="Times New Roman" panose="02020603050405020304" pitchFamily="18" charset="0"/>
                      </a:rPr>
                      <m:t>,</m:t>
                    </m:r>
                    <m:r>
                      <a:rPr lang="en-US" altLang="zh-TW" sz="2000" b="0" i="1" smtClean="0">
                        <a:latin typeface="Cambria Math" panose="02040503050406030204" pitchFamily="18" charset="0"/>
                        <a:cs typeface="Times New Roman" panose="02020603050405020304" pitchFamily="18" charset="0"/>
                      </a:rPr>
                      <m:t>𝑦</m:t>
                    </m:r>
                  </m:oMath>
                </a14:m>
                <a:r>
                  <a:rPr lang="en-US" altLang="zh-TW" sz="2000" dirty="0">
                    <a:latin typeface="Times New Roman" panose="02020603050405020304" pitchFamily="18" charset="0"/>
                    <a:cs typeface="Times New Roman" panose="02020603050405020304" pitchFamily="18" charset="0"/>
                  </a:rPr>
                  <a:t>) of four makers in the frame</a:t>
                </a:r>
              </a:p>
              <a:p>
                <a:pPr marL="1423988" lvl="4" indent="-357188" algn="l" rtl="0">
                  <a:lnSpc>
                    <a:spcPct val="100000"/>
                  </a:lnSpc>
                  <a:spcBef>
                    <a:spcPts val="0"/>
                  </a:spcBef>
                  <a:spcAft>
                    <a:spcPts val="0"/>
                  </a:spcAft>
                  <a:buSzPts val="2000"/>
                  <a:buNone/>
                </a:pPr>
                <a:r>
                  <a:rPr lang="en-US" sz="2000" dirty="0">
                    <a:latin typeface="Times New Roman" panose="02020603050405020304" pitchFamily="18" charset="0"/>
                    <a:cs typeface="Times New Roman" panose="02020603050405020304" pitchFamily="18" charset="0"/>
                  </a:rPr>
                  <a:t>(4) Do perspective transform</a:t>
                </a:r>
              </a:p>
              <a:p>
                <a:pPr marL="1423988" lvl="4" indent="-357188" algn="l" rtl="0">
                  <a:lnSpc>
                    <a:spcPct val="100000"/>
                  </a:lnSpc>
                  <a:spcBef>
                    <a:spcPts val="0"/>
                  </a:spcBef>
                  <a:spcAft>
                    <a:spcPts val="0"/>
                  </a:spcAft>
                  <a:buSzPts val="2000"/>
                  <a:buNone/>
                </a:pPr>
                <a:r>
                  <a:rPr lang="en-US" sz="2000" dirty="0">
                    <a:latin typeface="Times New Roman" panose="02020603050405020304" pitchFamily="18" charset="0"/>
                    <a:cs typeface="Times New Roman" panose="02020603050405020304" pitchFamily="18" charset="0"/>
                  </a:rPr>
                  <a:t>(5) Show result video</a:t>
                </a:r>
              </a:p>
              <a:p>
                <a:pPr marL="1423988" lvl="4" indent="-357188" algn="l" rtl="0">
                  <a:lnSpc>
                    <a:spcPct val="100000"/>
                  </a:lnSpc>
                  <a:spcBef>
                    <a:spcPts val="0"/>
                  </a:spcBef>
                  <a:spcAft>
                    <a:spcPts val="0"/>
                  </a:spcAft>
                  <a:buSzPts val="2000"/>
                  <a:buNone/>
                </a:pPr>
                <a:endParaRPr lang="en-US" sz="2000" dirty="0">
                  <a:latin typeface="Times New Roman" panose="02020603050405020304" pitchFamily="18" charset="0"/>
                  <a:cs typeface="Times New Roman" panose="02020603050405020304" pitchFamily="18" charset="0"/>
                </a:endParaRPr>
              </a:p>
              <a:p>
                <a:pPr marL="342900" lvl="0" indent="-355600" algn="l" rtl="0">
                  <a:lnSpc>
                    <a:spcPct val="100000"/>
                  </a:lnSpc>
                  <a:spcBef>
                    <a:spcPts val="0"/>
                  </a:spcBef>
                  <a:spcAft>
                    <a:spcPts val="0"/>
                  </a:spcAft>
                  <a:buSzPts val="2000"/>
                </a:pPr>
                <a:r>
                  <a:rPr lang="en-US" dirty="0"/>
                  <a:t>Ex:</a:t>
                </a:r>
                <a:endParaRPr dirty="0"/>
              </a:p>
            </p:txBody>
          </p:sp>
        </mc:Choice>
        <mc:Fallback xmlns="">
          <p:sp>
            <p:nvSpPr>
              <p:cNvPr id="120" name="Google Shape;120;p6"/>
              <p:cNvSpPr txBox="1">
                <a:spLocks noGrp="1" noRot="1" noChangeAspect="1" noMove="1" noResize="1" noEditPoints="1" noAdjustHandles="1" noChangeArrowheads="1" noChangeShapeType="1" noTextEdit="1"/>
              </p:cNvSpPr>
              <p:nvPr>
                <p:ph type="body" idx="1"/>
              </p:nvPr>
            </p:nvSpPr>
            <p:spPr>
              <a:xfrm>
                <a:off x="-1" y="369158"/>
                <a:ext cx="9086658" cy="3067462"/>
              </a:xfrm>
              <a:prstGeom prst="rect">
                <a:avLst/>
              </a:prstGeom>
              <a:blipFill>
                <a:blip r:embed="rId5"/>
                <a:stretch>
                  <a:fillRect l="-604" t="-994" b="-1193"/>
                </a:stretch>
              </a:blipFill>
              <a:ln>
                <a:noFill/>
              </a:ln>
            </p:spPr>
            <p:txBody>
              <a:bodyPr/>
              <a:lstStyle/>
              <a:p>
                <a:r>
                  <a:rPr lang="zh-TW" altLang="en-US">
                    <a:noFill/>
                  </a:rPr>
                  <a:t> </a:t>
                </a:r>
              </a:p>
            </p:txBody>
          </p:sp>
        </mc:Fallback>
      </mc:AlternateContent>
      <p:sp>
        <p:nvSpPr>
          <p:cNvPr id="121" name="Google Shape;121;p6"/>
          <p:cNvSpPr txBox="1">
            <a:spLocks noGrp="1"/>
          </p:cNvSpPr>
          <p:nvPr>
            <p:ph type="title"/>
          </p:nvPr>
        </p:nvSpPr>
        <p:spPr>
          <a:xfrm>
            <a:off x="-1" y="55571"/>
            <a:ext cx="5037827" cy="324253"/>
          </a:xfrm>
          <a:prstGeom prst="rect">
            <a:avLst/>
          </a:prstGeom>
          <a:noFill/>
          <a:ln>
            <a:noFill/>
          </a:ln>
        </p:spPr>
        <p:txBody>
          <a:bodyPr spcFirstLastPara="1" wrap="square" lIns="91425" tIns="45700" rIns="91425" bIns="45700" anchor="ctr" anchorCtr="0">
            <a:noAutofit/>
          </a:bodyPr>
          <a:lstStyle/>
          <a:p>
            <a:pPr marL="2598738" lvl="0" indent="-2598738" algn="l" rtl="0">
              <a:lnSpc>
                <a:spcPct val="90000"/>
              </a:lnSpc>
              <a:spcBef>
                <a:spcPts val="0"/>
              </a:spcBef>
              <a:spcAft>
                <a:spcPts val="0"/>
              </a:spcAft>
              <a:buSzPts val="700"/>
              <a:buNone/>
            </a:pPr>
            <a:r>
              <a:rPr lang="en-US" b="1" dirty="0">
                <a:latin typeface="Calibri" panose="020F0502020204030204" pitchFamily="34" charset="0"/>
                <a:ea typeface="Times New Roman"/>
                <a:cs typeface="Calibri" panose="020F0502020204030204" pitchFamily="34" charset="0"/>
                <a:sym typeface="Times New Roman"/>
              </a:rPr>
              <a:t>3. (20%) Perspective Transform:</a:t>
            </a:r>
            <a:endParaRPr sz="2000" b="1" dirty="0">
              <a:latin typeface="Calibri" panose="020F0502020204030204" pitchFamily="34" charset="0"/>
              <a:ea typeface="Times New Roman"/>
              <a:cs typeface="Calibri" panose="020F0502020204030204" pitchFamily="34" charset="0"/>
              <a:sym typeface="Times New Roman"/>
            </a:endParaRPr>
          </a:p>
        </p:txBody>
      </p:sp>
      <p:sp>
        <p:nvSpPr>
          <p:cNvPr id="122" name="Google Shape;122;p6"/>
          <p:cNvSpPr txBox="1">
            <a:spLocks noGrp="1"/>
          </p:cNvSpPr>
          <p:nvPr>
            <p:ph type="sldNum" idx="12"/>
          </p:nvPr>
        </p:nvSpPr>
        <p:spPr>
          <a:xfrm>
            <a:off x="6400802" y="6496842"/>
            <a:ext cx="2743199" cy="365125"/>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888888"/>
              </a:buClr>
              <a:buSzPts val="300"/>
              <a:buFont typeface="Calibri"/>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888888"/>
                </a:buClr>
                <a:buSzPts val="300"/>
                <a:buFont typeface="Calibri"/>
                <a:buNone/>
                <a:tabLst/>
                <a:defRPr/>
              </a:pPr>
              <a:t>11</a:t>
            </a:fld>
            <a:endParaRPr kumimoji="0"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4" name="Rectangle 3"/>
          <p:cNvSpPr/>
          <p:nvPr/>
        </p:nvSpPr>
        <p:spPr>
          <a:xfrm>
            <a:off x="1138246" y="1129246"/>
            <a:ext cx="5981024" cy="96872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5" name="TextBox 4"/>
          <p:cNvSpPr txBox="1"/>
          <p:nvPr/>
        </p:nvSpPr>
        <p:spPr>
          <a:xfrm>
            <a:off x="7119271" y="1173532"/>
            <a:ext cx="1827360"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a:ln>
                  <a:noFill/>
                </a:ln>
                <a:solidFill>
                  <a:srgbClr val="FF0000"/>
                </a:solidFill>
                <a:effectLst/>
                <a:uLnTx/>
                <a:uFillTx/>
                <a:latin typeface="Arial"/>
                <a:cs typeface="Arial"/>
                <a:sym typeface="Arial"/>
              </a:rPr>
              <a:t>Next page will show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a:ln>
                  <a:noFill/>
                </a:ln>
                <a:solidFill>
                  <a:srgbClr val="FF0000"/>
                </a:solidFill>
                <a:effectLst/>
                <a:uLnTx/>
                <a:uFillTx/>
                <a:latin typeface="Arial"/>
                <a:cs typeface="Arial"/>
                <a:sym typeface="Arial"/>
              </a:rPr>
              <a:t>how to detect ArUco Maker</a:t>
            </a:r>
            <a:endParaRPr kumimoji="0" lang="zh-TW" altLang="en-US" sz="1400" b="0" i="0" u="none" strike="noStrike" kern="0" cap="none" spc="0" normalizeH="0" baseline="0" noProof="0" dirty="0">
              <a:ln>
                <a:noFill/>
              </a:ln>
              <a:solidFill>
                <a:srgbClr val="FF0000"/>
              </a:solidFill>
              <a:effectLst/>
              <a:uLnTx/>
              <a:uFillTx/>
              <a:latin typeface="Arial"/>
              <a:cs typeface="Arial"/>
              <a:sym typeface="Arial"/>
            </a:endParaRPr>
          </a:p>
        </p:txBody>
      </p:sp>
      <p:sp>
        <p:nvSpPr>
          <p:cNvPr id="9" name="Rectangle 8"/>
          <p:cNvSpPr/>
          <p:nvPr/>
        </p:nvSpPr>
        <p:spPr>
          <a:xfrm>
            <a:off x="1147298" y="2142184"/>
            <a:ext cx="5971971" cy="535206"/>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10" name="TextBox 9"/>
          <p:cNvSpPr txBox="1"/>
          <p:nvPr/>
        </p:nvSpPr>
        <p:spPr>
          <a:xfrm>
            <a:off x="7119270" y="2097967"/>
            <a:ext cx="1996059" cy="73866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a:ln>
                  <a:noFill/>
                </a:ln>
                <a:solidFill>
                  <a:srgbClr val="00B0F0"/>
                </a:solidFill>
                <a:effectLst/>
                <a:uLnTx/>
                <a:uFillTx/>
                <a:latin typeface="Arial"/>
                <a:cs typeface="Arial"/>
                <a:sym typeface="Arial"/>
              </a:rPr>
              <a:t>Please do perspective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a:ln>
                  <a:noFill/>
                </a:ln>
                <a:solidFill>
                  <a:srgbClr val="00B0F0"/>
                </a:solidFill>
                <a:effectLst/>
                <a:uLnTx/>
                <a:uFillTx/>
                <a:latin typeface="Arial"/>
                <a:cs typeface="Arial"/>
                <a:sym typeface="Arial"/>
              </a:rPr>
              <a:t>transform using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kern="0" dirty="0">
                <a:solidFill>
                  <a:srgbClr val="00B0F0"/>
                </a:solidFill>
                <a:latin typeface="Arial"/>
                <a:cs typeface="Arial"/>
                <a:sym typeface="Arial"/>
              </a:rPr>
              <a:t>O</a:t>
            </a:r>
            <a:r>
              <a:rPr kumimoji="0" lang="en-US" altLang="zh-TW" sz="1400" b="0" i="0" u="none" strike="noStrike" kern="0" cap="none" spc="0" normalizeH="0" baseline="0" noProof="0" dirty="0" err="1">
                <a:ln>
                  <a:noFill/>
                </a:ln>
                <a:solidFill>
                  <a:srgbClr val="00B0F0"/>
                </a:solidFill>
                <a:effectLst/>
                <a:uLnTx/>
                <a:uFillTx/>
                <a:latin typeface="Arial"/>
                <a:cs typeface="Arial"/>
                <a:sym typeface="Arial"/>
              </a:rPr>
              <a:t>penCV</a:t>
            </a:r>
            <a:r>
              <a:rPr kumimoji="0" lang="en-US" altLang="zh-TW" sz="1400" b="0" i="0" u="none" strike="noStrike" kern="0" cap="none" spc="0" normalizeH="0" noProof="0" dirty="0">
                <a:ln>
                  <a:noFill/>
                </a:ln>
                <a:solidFill>
                  <a:srgbClr val="00B0F0"/>
                </a:solidFill>
                <a:effectLst/>
                <a:uLnTx/>
                <a:uFillTx/>
                <a:latin typeface="Arial"/>
                <a:cs typeface="Arial"/>
                <a:sym typeface="Arial"/>
              </a:rPr>
              <a:t> method</a:t>
            </a:r>
            <a:endParaRPr kumimoji="0" lang="zh-TW" altLang="en-US" sz="1400" b="0" i="0" u="none" strike="noStrike" kern="0" cap="none" spc="0" normalizeH="0" baseline="0" noProof="0" dirty="0">
              <a:ln>
                <a:noFill/>
              </a:ln>
              <a:solidFill>
                <a:srgbClr val="00B0F0"/>
              </a:solidFill>
              <a:effectLst/>
              <a:uLnTx/>
              <a:uFillTx/>
              <a:latin typeface="Arial"/>
              <a:cs typeface="Arial"/>
              <a:sym typeface="Arial"/>
            </a:endParaRPr>
          </a:p>
        </p:txBody>
      </p:sp>
      <p:pic>
        <p:nvPicPr>
          <p:cNvPr id="2" name="Question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t="24941" b="29904"/>
          <a:stretch/>
        </p:blipFill>
        <p:spPr>
          <a:xfrm>
            <a:off x="82297" y="4363979"/>
            <a:ext cx="9061703" cy="2301673"/>
          </a:xfrm>
          <a:prstGeom prst="rect">
            <a:avLst/>
          </a:prstGeom>
        </p:spPr>
      </p:pic>
      <p:pic>
        <p:nvPicPr>
          <p:cNvPr id="11" name="圖片 10"/>
          <p:cNvPicPr>
            <a:picLocks noChangeAspect="1"/>
          </p:cNvPicPr>
          <p:nvPr/>
        </p:nvPicPr>
        <p:blipFill rotWithShape="1">
          <a:blip r:embed="rId7"/>
          <a:srcRect r="68486" b="69122"/>
          <a:stretch/>
        </p:blipFill>
        <p:spPr>
          <a:xfrm>
            <a:off x="1033743" y="3088594"/>
            <a:ext cx="1541818" cy="1203671"/>
          </a:xfrm>
          <a:prstGeom prst="rect">
            <a:avLst/>
          </a:prstGeom>
        </p:spPr>
      </p:pic>
      <p:sp>
        <p:nvSpPr>
          <p:cNvPr id="3" name="矩形 2"/>
          <p:cNvSpPr/>
          <p:nvPr/>
        </p:nvSpPr>
        <p:spPr>
          <a:xfrm>
            <a:off x="1272540" y="3726180"/>
            <a:ext cx="1089660" cy="2209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p:cNvSpPr txBox="1"/>
          <p:nvPr/>
        </p:nvSpPr>
        <p:spPr>
          <a:xfrm>
            <a:off x="7452360" y="66602"/>
            <a:ext cx="1532093" cy="307777"/>
          </a:xfrm>
          <a:prstGeom prst="rect">
            <a:avLst/>
          </a:prstGeom>
          <a:noFill/>
        </p:spPr>
        <p:txBody>
          <a:bodyPr wrap="square" rtlCol="0">
            <a:spAutoFit/>
          </a:bodyPr>
          <a:lstStyle/>
          <a:p>
            <a:r>
              <a:rPr lang="en-US" altLang="zh-TW" dirty="0"/>
              <a:t>(</a:t>
            </a:r>
            <a:r>
              <a:rPr lang="zh-TW" altLang="en-US" dirty="0"/>
              <a:t>出</a:t>
            </a:r>
            <a:r>
              <a:rPr lang="zh-CN" altLang="en-US" dirty="0"/>
              <a:t>題：</a:t>
            </a:r>
            <a:r>
              <a:rPr lang="en-US" altLang="zh-TW" dirty="0"/>
              <a:t>West</a:t>
            </a:r>
            <a:r>
              <a:rPr lang="en-US" altLang="zh-CN" dirty="0"/>
              <a:t>)</a:t>
            </a:r>
            <a:endParaRPr lang="zh-TW" altLang="en-US" dirty="0"/>
          </a:p>
        </p:txBody>
      </p:sp>
    </p:spTree>
    <p:extLst>
      <p:ext uri="{BB962C8B-B14F-4D97-AF65-F5344CB8AC3E}">
        <p14:creationId xmlns:p14="http://schemas.microsoft.com/office/powerpoint/2010/main" val="373520006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5" name="Rectangle 4"/>
          <p:cNvSpPr/>
          <p:nvPr/>
        </p:nvSpPr>
        <p:spPr>
          <a:xfrm>
            <a:off x="0" y="21496"/>
            <a:ext cx="6072996" cy="523220"/>
          </a:xfrm>
          <a:prstGeom prst="rect">
            <a:avLst/>
          </a:prstGeom>
        </p:spPr>
        <p:txBody>
          <a:bodyPr wrap="square">
            <a:spAutoFit/>
          </a:bodyPr>
          <a:lstStyle/>
          <a:p>
            <a:pPr marL="360363" marR="0" lvl="0" indent="-360363" algn="l" defTabSz="914400" rtl="0" eaLnBrk="1" fontAlgn="auto" latinLnBrk="0" hangingPunct="1">
              <a:lnSpc>
                <a:spcPct val="100000"/>
              </a:lnSpc>
              <a:spcBef>
                <a:spcPts val="0"/>
              </a:spcBef>
              <a:spcAft>
                <a:spcPts val="0"/>
              </a:spcAft>
              <a:buClrTx/>
              <a:buSzPts val="2000"/>
              <a:buFont typeface="Noto Sans Symbols"/>
              <a:buChar char="❑"/>
              <a:tabLst/>
              <a:defRPr/>
            </a:pPr>
            <a:r>
              <a:rPr kumimoji="0" lang="en-US" altLang="zh-TW" sz="2800" b="0" i="0" u="none" strike="noStrike" kern="0" cap="none" spc="0" normalizeH="0" baseline="0" noProof="0" dirty="0">
                <a:ln>
                  <a:noFill/>
                </a:ln>
                <a:solidFill>
                  <a:srgbClr val="000000"/>
                </a:solidFill>
                <a:effectLst/>
                <a:uLnTx/>
                <a:uFillTx/>
                <a:latin typeface="Calibri" panose="020F0502020204030204" pitchFamily="34" charset="0"/>
                <a:ea typeface="Times New Roman"/>
                <a:cs typeface="Calibri" panose="020F0502020204030204" pitchFamily="34" charset="0"/>
                <a:sym typeface="Times New Roman"/>
              </a:rPr>
              <a:t>Hints: How to use ArUco Makers (1/2)</a:t>
            </a:r>
            <a:endParaRPr kumimoji="0" lang="zh-TW" altLang="en-US" sz="20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pic>
        <p:nvPicPr>
          <p:cNvPr id="2" name="圖片 1"/>
          <p:cNvPicPr>
            <a:picLocks noChangeAspect="1"/>
          </p:cNvPicPr>
          <p:nvPr/>
        </p:nvPicPr>
        <p:blipFill>
          <a:blip r:embed="rId3"/>
          <a:stretch>
            <a:fillRect/>
          </a:stretch>
        </p:blipFill>
        <p:spPr>
          <a:xfrm>
            <a:off x="455294" y="785112"/>
            <a:ext cx="7934325" cy="1703965"/>
          </a:xfrm>
          <a:prstGeom prst="rect">
            <a:avLst/>
          </a:prstGeom>
        </p:spPr>
      </p:pic>
      <p:sp>
        <p:nvSpPr>
          <p:cNvPr id="3" name="文字方塊 2"/>
          <p:cNvSpPr txBox="1"/>
          <p:nvPr/>
        </p:nvSpPr>
        <p:spPr>
          <a:xfrm>
            <a:off x="388620" y="480248"/>
            <a:ext cx="4274820" cy="369332"/>
          </a:xfrm>
          <a:prstGeom prst="rect">
            <a:avLst/>
          </a:prstGeom>
          <a:noFill/>
        </p:spPr>
        <p:txBody>
          <a:bodyPr wrap="square" rtlCol="0">
            <a:spAutoFit/>
          </a:bodyPr>
          <a:lstStyle/>
          <a:p>
            <a:r>
              <a:rPr lang="en-US" altLang="zh-TW" dirty="0"/>
              <a:t>Step 1: Detect ArUco markers in image. </a:t>
            </a:r>
            <a:endParaRPr lang="zh-TW" altLang="en-US" dirty="0"/>
          </a:p>
        </p:txBody>
      </p:sp>
      <p:pic>
        <p:nvPicPr>
          <p:cNvPr id="4" name="圖片 3"/>
          <p:cNvPicPr>
            <a:picLocks noChangeAspect="1"/>
          </p:cNvPicPr>
          <p:nvPr/>
        </p:nvPicPr>
        <p:blipFill>
          <a:blip r:embed="rId4"/>
          <a:stretch>
            <a:fillRect/>
          </a:stretch>
        </p:blipFill>
        <p:spPr>
          <a:xfrm>
            <a:off x="455294" y="3279797"/>
            <a:ext cx="7934325" cy="3183475"/>
          </a:xfrm>
          <a:prstGeom prst="rect">
            <a:avLst/>
          </a:prstGeom>
        </p:spPr>
      </p:pic>
      <p:sp>
        <p:nvSpPr>
          <p:cNvPr id="18" name="文字方塊 17"/>
          <p:cNvSpPr txBox="1"/>
          <p:nvPr/>
        </p:nvSpPr>
        <p:spPr>
          <a:xfrm>
            <a:off x="388619" y="2892853"/>
            <a:ext cx="4831081" cy="369332"/>
          </a:xfrm>
          <a:prstGeom prst="rect">
            <a:avLst/>
          </a:prstGeom>
          <a:noFill/>
        </p:spPr>
        <p:txBody>
          <a:bodyPr wrap="square" rtlCol="0">
            <a:spAutoFit/>
          </a:bodyPr>
          <a:lstStyle/>
          <a:p>
            <a:r>
              <a:rPr lang="en-US" altLang="zh-TW" dirty="0"/>
              <a:t>Step 2: Get corner position of each marker. </a:t>
            </a:r>
            <a:endParaRPr lang="zh-TW" altLang="en-US" dirty="0"/>
          </a:p>
        </p:txBody>
      </p:sp>
      <p:sp>
        <p:nvSpPr>
          <p:cNvPr id="6" name="矩形 5"/>
          <p:cNvSpPr/>
          <p:nvPr/>
        </p:nvSpPr>
        <p:spPr>
          <a:xfrm>
            <a:off x="777240" y="5059680"/>
            <a:ext cx="350520" cy="190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肘形接點 8"/>
          <p:cNvCxnSpPr/>
          <p:nvPr/>
        </p:nvCxnSpPr>
        <p:spPr>
          <a:xfrm rot="10800000" flipH="1" flipV="1">
            <a:off x="777240" y="5139592"/>
            <a:ext cx="648000" cy="1512000"/>
          </a:xfrm>
          <a:prstGeom prst="bentConnector3">
            <a:avLst>
              <a:gd name="adj1" fmla="val -60398"/>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文字方塊 22"/>
              <p:cNvSpPr txBox="1"/>
              <p:nvPr/>
            </p:nvSpPr>
            <p:spPr>
              <a:xfrm>
                <a:off x="1425241" y="6491101"/>
                <a:ext cx="4146503" cy="307777"/>
              </a:xfrm>
              <a:prstGeom prst="rect">
                <a:avLst/>
              </a:prstGeom>
              <a:noFill/>
            </p:spPr>
            <p:txBody>
              <a:bodyPr wrap="square" rtlCol="0">
                <a:spAutoFit/>
              </a:bodyPr>
              <a:lstStyle/>
              <a:p>
                <a:r>
                  <a:rPr lang="en-US" altLang="zh-TW" sz="1400" dirty="0"/>
                  <a:t>Get </a:t>
                </a:r>
                <a:r>
                  <a:rPr lang="en-US" altLang="zh-TW" sz="1400" kern="0" dirty="0">
                    <a:solidFill>
                      <a:srgbClr val="000000"/>
                    </a:solidFill>
                    <a:cs typeface="Arial"/>
                    <a:sym typeface="Arial"/>
                  </a:rPr>
                  <a:t>corner position (</a:t>
                </a:r>
                <a14:m>
                  <m:oMath xmlns:m="http://schemas.openxmlformats.org/officeDocument/2006/math">
                    <m:r>
                      <a:rPr lang="en-US" altLang="zh-TW" sz="1400" b="0" i="1" kern="0" smtClean="0">
                        <a:solidFill>
                          <a:srgbClr val="000000"/>
                        </a:solidFill>
                        <a:latin typeface="Cambria Math" panose="02040503050406030204" pitchFamily="18" charset="0"/>
                        <a:cs typeface="Arial"/>
                        <a:sym typeface="Arial"/>
                      </a:rPr>
                      <m:t>𝑥</m:t>
                    </m:r>
                    <m:r>
                      <a:rPr lang="en-US" altLang="zh-TW" sz="1400" b="0" i="1" kern="0" smtClean="0">
                        <a:solidFill>
                          <a:srgbClr val="000000"/>
                        </a:solidFill>
                        <a:latin typeface="Cambria Math" panose="02040503050406030204" pitchFamily="18" charset="0"/>
                        <a:cs typeface="Arial"/>
                        <a:sym typeface="Arial"/>
                      </a:rPr>
                      <m:t>,</m:t>
                    </m:r>
                    <m:r>
                      <a:rPr lang="en-US" altLang="zh-TW" sz="1400" b="0" i="1" kern="0" smtClean="0">
                        <a:solidFill>
                          <a:srgbClr val="000000"/>
                        </a:solidFill>
                        <a:latin typeface="Cambria Math" panose="02040503050406030204" pitchFamily="18" charset="0"/>
                        <a:cs typeface="Arial"/>
                        <a:sym typeface="Arial"/>
                      </a:rPr>
                      <m:t>𝑦</m:t>
                    </m:r>
                  </m:oMath>
                </a14:m>
                <a:r>
                  <a:rPr lang="en-US" altLang="zh-TW" sz="1400" kern="0" dirty="0">
                    <a:solidFill>
                      <a:srgbClr val="000000"/>
                    </a:solidFill>
                    <a:cs typeface="Arial"/>
                    <a:sym typeface="Arial"/>
                  </a:rPr>
                  <a:t>) of makers which’s ID is 1</a:t>
                </a:r>
                <a:r>
                  <a:rPr lang="en-US" altLang="zh-TW" sz="1400" dirty="0"/>
                  <a:t> </a:t>
                </a:r>
                <a:endParaRPr lang="zh-TW" altLang="en-US" sz="1400" dirty="0"/>
              </a:p>
            </p:txBody>
          </p:sp>
        </mc:Choice>
        <mc:Fallback xmlns="">
          <p:sp>
            <p:nvSpPr>
              <p:cNvPr id="23" name="文字方塊 22"/>
              <p:cNvSpPr txBox="1">
                <a:spLocks noRot="1" noChangeAspect="1" noMove="1" noResize="1" noEditPoints="1" noAdjustHandles="1" noChangeArrowheads="1" noChangeShapeType="1" noTextEdit="1"/>
              </p:cNvSpPr>
              <p:nvPr/>
            </p:nvSpPr>
            <p:spPr>
              <a:xfrm>
                <a:off x="1425241" y="6491101"/>
                <a:ext cx="4146503" cy="307777"/>
              </a:xfrm>
              <a:prstGeom prst="rect">
                <a:avLst/>
              </a:prstGeom>
              <a:blipFill>
                <a:blip r:embed="rId5"/>
                <a:stretch>
                  <a:fillRect l="-441" t="-4000" b="-20000"/>
                </a:stretch>
              </a:blipFill>
            </p:spPr>
            <p:txBody>
              <a:bodyPr/>
              <a:lstStyle/>
              <a:p>
                <a:r>
                  <a:rPr lang="zh-TW" altLang="en-US">
                    <a:noFill/>
                  </a:rPr>
                  <a:t> </a:t>
                </a:r>
              </a:p>
            </p:txBody>
          </p:sp>
        </mc:Fallback>
      </mc:AlternateContent>
      <p:sp>
        <p:nvSpPr>
          <p:cNvPr id="24" name="矩形 23"/>
          <p:cNvSpPr/>
          <p:nvPr/>
        </p:nvSpPr>
        <p:spPr>
          <a:xfrm>
            <a:off x="1841500" y="6553200"/>
            <a:ext cx="1623060" cy="2011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p:nvSpPr>
        <p:spPr>
          <a:xfrm>
            <a:off x="7452360" y="66602"/>
            <a:ext cx="1532093" cy="307777"/>
          </a:xfrm>
          <a:prstGeom prst="rect">
            <a:avLst/>
          </a:prstGeom>
          <a:noFill/>
        </p:spPr>
        <p:txBody>
          <a:bodyPr wrap="square" rtlCol="0">
            <a:spAutoFit/>
          </a:bodyPr>
          <a:lstStyle/>
          <a:p>
            <a:r>
              <a:rPr lang="en-US" altLang="zh-TW" dirty="0"/>
              <a:t>(</a:t>
            </a:r>
            <a:r>
              <a:rPr lang="zh-TW" altLang="en-US" dirty="0"/>
              <a:t>出</a:t>
            </a:r>
            <a:r>
              <a:rPr lang="zh-CN" altLang="en-US" dirty="0"/>
              <a:t>題：</a:t>
            </a:r>
            <a:r>
              <a:rPr lang="en-US" altLang="zh-TW" dirty="0"/>
              <a:t>West</a:t>
            </a:r>
            <a:r>
              <a:rPr lang="en-US" altLang="zh-CN" dirty="0"/>
              <a:t>)</a:t>
            </a:r>
            <a:endParaRPr lang="zh-TW" altLang="en-US" dirty="0"/>
          </a:p>
        </p:txBody>
      </p:sp>
    </p:spTree>
    <p:extLst>
      <p:ext uri="{BB962C8B-B14F-4D97-AF65-F5344CB8AC3E}">
        <p14:creationId xmlns:p14="http://schemas.microsoft.com/office/powerpoint/2010/main" val="3350641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38" name="Rectangle 4">
            <a:extLst>
              <a:ext uri="{FF2B5EF4-FFF2-40B4-BE49-F238E27FC236}">
                <a16:creationId xmlns:a16="http://schemas.microsoft.com/office/drawing/2014/main" id="{1EDF5BAC-2B70-4BA9-B2D8-20F8A32E2518}"/>
              </a:ext>
            </a:extLst>
          </p:cNvPr>
          <p:cNvSpPr/>
          <p:nvPr/>
        </p:nvSpPr>
        <p:spPr>
          <a:xfrm>
            <a:off x="0" y="21496"/>
            <a:ext cx="6098875" cy="523220"/>
          </a:xfrm>
          <a:prstGeom prst="rect">
            <a:avLst/>
          </a:prstGeom>
        </p:spPr>
        <p:txBody>
          <a:bodyPr wrap="square">
            <a:spAutoFit/>
          </a:bodyPr>
          <a:lstStyle/>
          <a:p>
            <a:pPr marL="360363" marR="0" lvl="0" indent="-360363" algn="l" defTabSz="914400" rtl="0" eaLnBrk="1" fontAlgn="auto" latinLnBrk="0" hangingPunct="1">
              <a:lnSpc>
                <a:spcPct val="100000"/>
              </a:lnSpc>
              <a:spcBef>
                <a:spcPts val="0"/>
              </a:spcBef>
              <a:spcAft>
                <a:spcPts val="0"/>
              </a:spcAft>
              <a:buClrTx/>
              <a:buSzPts val="2000"/>
              <a:buFont typeface="Noto Sans Symbols"/>
              <a:buChar char="❑"/>
              <a:tabLst/>
              <a:defRPr/>
            </a:pPr>
            <a:r>
              <a:rPr kumimoji="0" lang="en-US" altLang="zh-TW" sz="2800" b="0" i="0" u="none" strike="noStrike" kern="0" cap="none" spc="0" normalizeH="0" baseline="0" noProof="0" dirty="0">
                <a:ln>
                  <a:noFill/>
                </a:ln>
                <a:solidFill>
                  <a:srgbClr val="000000"/>
                </a:solidFill>
                <a:effectLst/>
                <a:uLnTx/>
                <a:uFillTx/>
                <a:latin typeface="Calibri" panose="020F0502020204030204" pitchFamily="34" charset="0"/>
                <a:ea typeface="Times New Roman"/>
                <a:cs typeface="Calibri" panose="020F0502020204030204" pitchFamily="34" charset="0"/>
                <a:sym typeface="Times New Roman"/>
              </a:rPr>
              <a:t>Hints: How to use ArUco Makers (2/2)</a:t>
            </a:r>
            <a:r>
              <a:rPr kumimoji="0" lang="en-US" altLang="zh-TW" sz="2800" b="1"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 </a:t>
            </a:r>
            <a:endParaRPr kumimoji="0" lang="zh-TW" altLang="en-US" sz="2000" b="0" i="0" u="none" strike="noStrike" kern="0" cap="none" spc="0" normalizeH="0" baseline="0" noProof="0" dirty="0">
              <a:ln>
                <a:noFill/>
              </a:ln>
              <a:solidFill>
                <a:srgbClr val="000000"/>
              </a:solidFill>
              <a:effectLst/>
              <a:uLnTx/>
              <a:uFillTx/>
              <a:latin typeface="Arial"/>
              <a:cs typeface="Arial"/>
              <a:sym typeface="Arial"/>
            </a:endParaRPr>
          </a:p>
        </p:txBody>
      </p:sp>
      <p:grpSp>
        <p:nvGrpSpPr>
          <p:cNvPr id="10" name="群組 9"/>
          <p:cNvGrpSpPr/>
          <p:nvPr/>
        </p:nvGrpSpPr>
        <p:grpSpPr>
          <a:xfrm>
            <a:off x="1246632" y="4404630"/>
            <a:ext cx="2334884" cy="2407501"/>
            <a:chOff x="618744" y="4404630"/>
            <a:chExt cx="2334884" cy="2407501"/>
          </a:xfrm>
        </p:grpSpPr>
        <p:pic>
          <p:nvPicPr>
            <p:cNvPr id="3" name="圖片 2"/>
            <p:cNvPicPr>
              <a:picLocks noChangeAspect="1"/>
            </p:cNvPicPr>
            <p:nvPr/>
          </p:nvPicPr>
          <p:blipFill>
            <a:blip r:embed="rId3"/>
            <a:stretch>
              <a:fillRect/>
            </a:stretch>
          </p:blipFill>
          <p:spPr>
            <a:xfrm>
              <a:off x="760592" y="4457786"/>
              <a:ext cx="2051188" cy="2354345"/>
            </a:xfrm>
            <a:prstGeom prst="rect">
              <a:avLst/>
            </a:prstGeom>
          </p:spPr>
        </p:pic>
        <p:sp>
          <p:nvSpPr>
            <p:cNvPr id="7" name="文字方塊 6"/>
            <p:cNvSpPr txBox="1"/>
            <p:nvPr/>
          </p:nvSpPr>
          <p:spPr>
            <a:xfrm>
              <a:off x="618744" y="4543130"/>
              <a:ext cx="478536" cy="276999"/>
            </a:xfrm>
            <a:prstGeom prst="rect">
              <a:avLst/>
            </a:prstGeom>
            <a:noFill/>
          </p:spPr>
          <p:txBody>
            <a:bodyPr wrap="square" rtlCol="0">
              <a:spAutoFit/>
            </a:bodyPr>
            <a:lstStyle/>
            <a:p>
              <a:r>
                <a:rPr lang="en-US" altLang="zh-TW" sz="1200" b="1" dirty="0">
                  <a:solidFill>
                    <a:srgbClr val="FF0000"/>
                  </a:solidFill>
                </a:rPr>
                <a:t>ID</a:t>
              </a:r>
              <a:r>
                <a:rPr lang="zh-TW" altLang="en-US" sz="1200" b="1" dirty="0">
                  <a:solidFill>
                    <a:srgbClr val="FF0000"/>
                  </a:solidFill>
                </a:rPr>
                <a:t> </a:t>
              </a:r>
              <a:r>
                <a:rPr lang="en-US" altLang="zh-TW" sz="1200" b="1" dirty="0">
                  <a:solidFill>
                    <a:srgbClr val="FF0000"/>
                  </a:solidFill>
                </a:rPr>
                <a:t>1</a:t>
              </a:r>
              <a:endParaRPr lang="zh-TW" altLang="en-US" sz="1200" b="1" dirty="0">
                <a:solidFill>
                  <a:srgbClr val="FF0000"/>
                </a:solidFill>
              </a:endParaRPr>
            </a:p>
          </p:txBody>
        </p:sp>
        <p:sp>
          <p:nvSpPr>
            <p:cNvPr id="11" name="文字方塊 10"/>
            <p:cNvSpPr txBox="1"/>
            <p:nvPr/>
          </p:nvSpPr>
          <p:spPr>
            <a:xfrm>
              <a:off x="1941692" y="4404630"/>
              <a:ext cx="478536" cy="276999"/>
            </a:xfrm>
            <a:prstGeom prst="rect">
              <a:avLst/>
            </a:prstGeom>
            <a:noFill/>
          </p:spPr>
          <p:txBody>
            <a:bodyPr wrap="square" rtlCol="0">
              <a:spAutoFit/>
            </a:bodyPr>
            <a:lstStyle/>
            <a:p>
              <a:r>
                <a:rPr lang="en-US" altLang="zh-TW" sz="1200" b="1" dirty="0">
                  <a:solidFill>
                    <a:srgbClr val="FF0000"/>
                  </a:solidFill>
                </a:rPr>
                <a:t>ID</a:t>
              </a:r>
              <a:r>
                <a:rPr lang="zh-TW" altLang="en-US" sz="1200" b="1" dirty="0">
                  <a:solidFill>
                    <a:srgbClr val="FF0000"/>
                  </a:solidFill>
                </a:rPr>
                <a:t> </a:t>
              </a:r>
              <a:r>
                <a:rPr lang="en-US" altLang="zh-TW" sz="1200" b="1" dirty="0">
                  <a:solidFill>
                    <a:srgbClr val="FF0000"/>
                  </a:solidFill>
                </a:rPr>
                <a:t>2</a:t>
              </a:r>
              <a:endParaRPr lang="zh-TW" altLang="en-US" sz="1200" b="1" dirty="0">
                <a:solidFill>
                  <a:srgbClr val="FF0000"/>
                </a:solidFill>
              </a:endParaRPr>
            </a:p>
          </p:txBody>
        </p:sp>
        <p:sp>
          <p:nvSpPr>
            <p:cNvPr id="12" name="文字方塊 11"/>
            <p:cNvSpPr txBox="1"/>
            <p:nvPr/>
          </p:nvSpPr>
          <p:spPr>
            <a:xfrm>
              <a:off x="2475092" y="6329258"/>
              <a:ext cx="478536" cy="276999"/>
            </a:xfrm>
            <a:prstGeom prst="rect">
              <a:avLst/>
            </a:prstGeom>
            <a:noFill/>
          </p:spPr>
          <p:txBody>
            <a:bodyPr wrap="square" rtlCol="0">
              <a:spAutoFit/>
            </a:bodyPr>
            <a:lstStyle/>
            <a:p>
              <a:r>
                <a:rPr lang="en-US" altLang="zh-TW" sz="1200" b="1" dirty="0">
                  <a:solidFill>
                    <a:srgbClr val="FF0000"/>
                  </a:solidFill>
                </a:rPr>
                <a:t>ID</a:t>
              </a:r>
              <a:r>
                <a:rPr lang="zh-TW" altLang="en-US" sz="1200" b="1" dirty="0">
                  <a:solidFill>
                    <a:srgbClr val="FF0000"/>
                  </a:solidFill>
                </a:rPr>
                <a:t> </a:t>
              </a:r>
              <a:r>
                <a:rPr lang="en-US" altLang="zh-TW" sz="1200" b="1" dirty="0">
                  <a:solidFill>
                    <a:srgbClr val="FF0000"/>
                  </a:solidFill>
                </a:rPr>
                <a:t>3</a:t>
              </a:r>
              <a:endParaRPr lang="zh-TW" altLang="en-US" sz="1200" b="1" dirty="0">
                <a:solidFill>
                  <a:srgbClr val="FF0000"/>
                </a:solidFill>
              </a:endParaRPr>
            </a:p>
          </p:txBody>
        </p:sp>
        <p:sp>
          <p:nvSpPr>
            <p:cNvPr id="13" name="文字方塊 12"/>
            <p:cNvSpPr txBox="1"/>
            <p:nvPr/>
          </p:nvSpPr>
          <p:spPr>
            <a:xfrm>
              <a:off x="858012" y="6243914"/>
              <a:ext cx="478536" cy="276999"/>
            </a:xfrm>
            <a:prstGeom prst="rect">
              <a:avLst/>
            </a:prstGeom>
            <a:noFill/>
          </p:spPr>
          <p:txBody>
            <a:bodyPr wrap="square" rtlCol="0">
              <a:spAutoFit/>
            </a:bodyPr>
            <a:lstStyle/>
            <a:p>
              <a:r>
                <a:rPr lang="en-US" altLang="zh-TW" sz="1200" b="1" dirty="0">
                  <a:solidFill>
                    <a:srgbClr val="FF0000"/>
                  </a:solidFill>
                </a:rPr>
                <a:t>ID</a:t>
              </a:r>
              <a:r>
                <a:rPr lang="zh-TW" altLang="en-US" sz="1200" b="1" dirty="0">
                  <a:solidFill>
                    <a:srgbClr val="FF0000"/>
                  </a:solidFill>
                </a:rPr>
                <a:t> </a:t>
              </a:r>
              <a:r>
                <a:rPr lang="en-US" altLang="zh-TW" sz="1200" b="1" dirty="0">
                  <a:solidFill>
                    <a:srgbClr val="FF0000"/>
                  </a:solidFill>
                </a:rPr>
                <a:t>4</a:t>
              </a:r>
              <a:endParaRPr lang="zh-TW" altLang="en-US" sz="1200" b="1" dirty="0">
                <a:solidFill>
                  <a:srgbClr val="FF0000"/>
                </a:solidFill>
              </a:endParaRPr>
            </a:p>
          </p:txBody>
        </p:sp>
        <p:sp>
          <p:nvSpPr>
            <p:cNvPr id="9" name="橢圓 8"/>
            <p:cNvSpPr/>
            <p:nvPr/>
          </p:nvSpPr>
          <p:spPr>
            <a:xfrm>
              <a:off x="790575" y="4797269"/>
              <a:ext cx="45720" cy="4572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p:cNvSpPr/>
            <p:nvPr/>
          </p:nvSpPr>
          <p:spPr>
            <a:xfrm>
              <a:off x="2468292" y="4479926"/>
              <a:ext cx="45720" cy="4572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p:cNvSpPr/>
            <p:nvPr/>
          </p:nvSpPr>
          <p:spPr>
            <a:xfrm>
              <a:off x="2668640" y="6713220"/>
              <a:ext cx="45720" cy="4572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p:cNvSpPr/>
            <p:nvPr/>
          </p:nvSpPr>
          <p:spPr>
            <a:xfrm>
              <a:off x="989330" y="6560537"/>
              <a:ext cx="45720" cy="4572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0" name="群組 19"/>
          <p:cNvGrpSpPr/>
          <p:nvPr/>
        </p:nvGrpSpPr>
        <p:grpSpPr>
          <a:xfrm>
            <a:off x="4465298" y="4797269"/>
            <a:ext cx="3555608" cy="2007391"/>
            <a:chOff x="4465298" y="4797269"/>
            <a:chExt cx="3555608" cy="2007391"/>
          </a:xfrm>
        </p:grpSpPr>
        <p:pic>
          <p:nvPicPr>
            <p:cNvPr id="19" name="圖片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8158" y="4820129"/>
              <a:ext cx="3509888" cy="1965648"/>
            </a:xfrm>
            <a:prstGeom prst="rect">
              <a:avLst/>
            </a:prstGeom>
            <a:ln>
              <a:solidFill>
                <a:schemeClr val="tx1"/>
              </a:solidFill>
            </a:ln>
          </p:spPr>
        </p:pic>
        <p:sp>
          <p:nvSpPr>
            <p:cNvPr id="23" name="橢圓 22"/>
            <p:cNvSpPr/>
            <p:nvPr/>
          </p:nvSpPr>
          <p:spPr>
            <a:xfrm>
              <a:off x="4465298" y="4797269"/>
              <a:ext cx="45720" cy="4572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p:cNvSpPr/>
            <p:nvPr/>
          </p:nvSpPr>
          <p:spPr>
            <a:xfrm>
              <a:off x="4465298" y="6758940"/>
              <a:ext cx="45720" cy="4572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p:cNvSpPr/>
            <p:nvPr/>
          </p:nvSpPr>
          <p:spPr>
            <a:xfrm>
              <a:off x="7975186" y="6758940"/>
              <a:ext cx="45720" cy="4572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p:cNvSpPr/>
            <p:nvPr/>
          </p:nvSpPr>
          <p:spPr>
            <a:xfrm>
              <a:off x="7975186" y="4797269"/>
              <a:ext cx="45720" cy="4572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30" name="肘形接點 29"/>
          <p:cNvCxnSpPr>
            <a:stCxn id="21" idx="1"/>
          </p:cNvCxnSpPr>
          <p:nvPr/>
        </p:nvCxnSpPr>
        <p:spPr>
          <a:xfrm rot="10800000" flipV="1">
            <a:off x="562214" y="3876175"/>
            <a:ext cx="396000" cy="921094"/>
          </a:xfrm>
          <a:prstGeom prst="bentConnector2">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1" name="文字方塊 30"/>
          <p:cNvSpPr txBox="1"/>
          <p:nvPr/>
        </p:nvSpPr>
        <p:spPr>
          <a:xfrm>
            <a:off x="41899" y="4787534"/>
            <a:ext cx="1335151" cy="523220"/>
          </a:xfrm>
          <a:prstGeom prst="rect">
            <a:avLst/>
          </a:prstGeom>
          <a:noFill/>
          <a:ln>
            <a:solidFill>
              <a:srgbClr val="FF0000"/>
            </a:solidFill>
          </a:ln>
        </p:spPr>
        <p:txBody>
          <a:bodyPr wrap="square" rtlCol="0">
            <a:spAutoFit/>
          </a:bodyPr>
          <a:lstStyle/>
          <a:p>
            <a:r>
              <a:rPr lang="en-US" altLang="zh-TW" sz="1400" dirty="0"/>
              <a:t>pts_dst are 4 marker points</a:t>
            </a:r>
            <a:endParaRPr lang="zh-TW" altLang="en-US" sz="1400" dirty="0"/>
          </a:p>
        </p:txBody>
      </p:sp>
      <p:cxnSp>
        <p:nvCxnSpPr>
          <p:cNvPr id="35" name="肘形接點 34"/>
          <p:cNvCxnSpPr/>
          <p:nvPr/>
        </p:nvCxnSpPr>
        <p:spPr>
          <a:xfrm rot="5400000" flipV="1">
            <a:off x="772924" y="5082894"/>
            <a:ext cx="396000" cy="828000"/>
          </a:xfrm>
          <a:prstGeom prst="bentConnector2">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文字方塊 36"/>
          <p:cNvSpPr txBox="1"/>
          <p:nvPr/>
        </p:nvSpPr>
        <p:spPr>
          <a:xfrm>
            <a:off x="4488158" y="4467530"/>
            <a:ext cx="2278402" cy="307777"/>
          </a:xfrm>
          <a:prstGeom prst="rect">
            <a:avLst/>
          </a:prstGeom>
          <a:noFill/>
          <a:ln>
            <a:solidFill>
              <a:srgbClr val="FF0000"/>
            </a:solidFill>
          </a:ln>
        </p:spPr>
        <p:txBody>
          <a:bodyPr wrap="square" rtlCol="0">
            <a:spAutoFit/>
          </a:bodyPr>
          <a:lstStyle/>
          <a:p>
            <a:r>
              <a:rPr lang="en-US" altLang="zh-TW" sz="1400" dirty="0"/>
              <a:t>pts_dst are 4 image points</a:t>
            </a:r>
            <a:endParaRPr lang="zh-TW" altLang="en-US" sz="1400" dirty="0"/>
          </a:p>
        </p:txBody>
      </p:sp>
      <p:cxnSp>
        <p:nvCxnSpPr>
          <p:cNvPr id="36" name="直線單箭頭接點 35"/>
          <p:cNvCxnSpPr>
            <a:stCxn id="28" idx="3"/>
            <a:endCxn id="37" idx="1"/>
          </p:cNvCxnSpPr>
          <p:nvPr/>
        </p:nvCxnSpPr>
        <p:spPr>
          <a:xfrm>
            <a:off x="1388480" y="4301040"/>
            <a:ext cx="3099678" cy="320379"/>
          </a:xfrm>
          <a:prstGeom prst="straightConnector1">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46" name="群組 45"/>
          <p:cNvGrpSpPr/>
          <p:nvPr/>
        </p:nvGrpSpPr>
        <p:grpSpPr>
          <a:xfrm>
            <a:off x="479792" y="473415"/>
            <a:ext cx="7943200" cy="3949294"/>
            <a:chOff x="479792" y="473415"/>
            <a:chExt cx="7943200" cy="3949294"/>
          </a:xfrm>
        </p:grpSpPr>
        <p:pic>
          <p:nvPicPr>
            <p:cNvPr id="6" name="圖片 5"/>
            <p:cNvPicPr>
              <a:picLocks noChangeAspect="1"/>
            </p:cNvPicPr>
            <p:nvPr/>
          </p:nvPicPr>
          <p:blipFill>
            <a:blip r:embed="rId5"/>
            <a:stretch>
              <a:fillRect/>
            </a:stretch>
          </p:blipFill>
          <p:spPr>
            <a:xfrm>
              <a:off x="694944" y="877824"/>
              <a:ext cx="7223649" cy="3544885"/>
            </a:xfrm>
            <a:prstGeom prst="rect">
              <a:avLst/>
            </a:prstGeom>
          </p:spPr>
        </p:pic>
        <p:sp>
          <p:nvSpPr>
            <p:cNvPr id="58" name="TextBox 57"/>
            <p:cNvSpPr txBox="1"/>
            <p:nvPr/>
          </p:nvSpPr>
          <p:spPr>
            <a:xfrm>
              <a:off x="479792" y="473415"/>
              <a:ext cx="79432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0" cap="none" spc="0" normalizeH="0" baseline="0" noProof="0" dirty="0">
                  <a:ln>
                    <a:noFill/>
                  </a:ln>
                  <a:solidFill>
                    <a:srgbClr val="000000"/>
                  </a:solidFill>
                  <a:effectLst/>
                  <a:uLnTx/>
                  <a:uFillTx/>
                  <a:latin typeface="Arial"/>
                  <a:cs typeface="Arial"/>
                  <a:sym typeface="Arial"/>
                </a:rPr>
                <a:t>Step 3: Then calculate the four edges of the region you want to perspective</a:t>
              </a:r>
            </a:p>
          </p:txBody>
        </p:sp>
        <p:sp>
          <p:nvSpPr>
            <p:cNvPr id="5" name="矩形 4"/>
            <p:cNvSpPr/>
            <p:nvPr/>
          </p:nvSpPr>
          <p:spPr>
            <a:xfrm>
              <a:off x="694944" y="877824"/>
              <a:ext cx="2756916" cy="7985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3451860" y="922504"/>
              <a:ext cx="1967484" cy="584775"/>
            </a:xfrm>
            <a:prstGeom prst="rect">
              <a:avLst/>
            </a:prstGeom>
            <a:noFill/>
          </p:spPr>
          <p:txBody>
            <a:bodyPr wrap="square" rtlCol="0">
              <a:spAutoFit/>
            </a:bodyPr>
            <a:lstStyle/>
            <a:p>
              <a:r>
                <a:rPr lang="en-US" altLang="zh-TW" sz="1600" dirty="0">
                  <a:solidFill>
                    <a:srgbClr val="FF0000"/>
                  </a:solidFill>
                </a:rPr>
                <a:t>Find markers 1, 2, 3 and 4</a:t>
              </a:r>
              <a:endParaRPr lang="zh-TW" altLang="en-US" sz="1600" dirty="0">
                <a:solidFill>
                  <a:srgbClr val="FF0000"/>
                </a:solidFill>
              </a:endParaRPr>
            </a:p>
          </p:txBody>
        </p:sp>
        <p:sp>
          <p:nvSpPr>
            <p:cNvPr id="21" name="矩形 20"/>
            <p:cNvSpPr/>
            <p:nvPr/>
          </p:nvSpPr>
          <p:spPr>
            <a:xfrm>
              <a:off x="958214" y="3789680"/>
              <a:ext cx="438785" cy="1729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p:nvSpPr>
          <p:spPr>
            <a:xfrm>
              <a:off x="949695" y="4214545"/>
              <a:ext cx="438785" cy="1729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p:cNvSpPr/>
            <p:nvPr/>
          </p:nvSpPr>
          <p:spPr>
            <a:xfrm>
              <a:off x="694945" y="3183803"/>
              <a:ext cx="7223648" cy="12359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文字方塊 42"/>
            <p:cNvSpPr txBox="1"/>
            <p:nvPr/>
          </p:nvSpPr>
          <p:spPr>
            <a:xfrm>
              <a:off x="3650074" y="2818978"/>
              <a:ext cx="4325112" cy="338554"/>
            </a:xfrm>
            <a:prstGeom prst="rect">
              <a:avLst/>
            </a:prstGeom>
            <a:noFill/>
          </p:spPr>
          <p:txBody>
            <a:bodyPr wrap="square" rtlCol="0">
              <a:spAutoFit/>
            </a:bodyPr>
            <a:lstStyle/>
            <a:p>
              <a:pPr lvl="0">
                <a:defRPr/>
              </a:pPr>
              <a:r>
                <a:rPr lang="en-US" altLang="zh-TW" sz="1600" kern="0" dirty="0">
                  <a:solidFill>
                    <a:srgbClr val="FF0000"/>
                  </a:solidFill>
                  <a:cs typeface="Arial"/>
                  <a:sym typeface="Arial"/>
                </a:rPr>
                <a:t>Calculate the points for perspective transform</a:t>
              </a:r>
              <a:endParaRPr lang="zh-TW" altLang="en-US" sz="1600" kern="0" dirty="0">
                <a:solidFill>
                  <a:srgbClr val="FF0000"/>
                </a:solidFill>
                <a:cs typeface="Arial"/>
                <a:sym typeface="Arial"/>
              </a:endParaRPr>
            </a:p>
          </p:txBody>
        </p:sp>
      </p:grpSp>
      <p:cxnSp>
        <p:nvCxnSpPr>
          <p:cNvPr id="44" name="肘形接點 43"/>
          <p:cNvCxnSpPr/>
          <p:nvPr/>
        </p:nvCxnSpPr>
        <p:spPr>
          <a:xfrm rot="10800000" flipH="1" flipV="1">
            <a:off x="6766560" y="4628699"/>
            <a:ext cx="396000" cy="180000"/>
          </a:xfrm>
          <a:prstGeom prst="bentConnector2">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文字方塊 33"/>
          <p:cNvSpPr txBox="1"/>
          <p:nvPr/>
        </p:nvSpPr>
        <p:spPr>
          <a:xfrm>
            <a:off x="7452360" y="66602"/>
            <a:ext cx="1532093" cy="307777"/>
          </a:xfrm>
          <a:prstGeom prst="rect">
            <a:avLst/>
          </a:prstGeom>
          <a:noFill/>
        </p:spPr>
        <p:txBody>
          <a:bodyPr wrap="square" rtlCol="0">
            <a:spAutoFit/>
          </a:bodyPr>
          <a:lstStyle/>
          <a:p>
            <a:r>
              <a:rPr lang="en-US" altLang="zh-TW" dirty="0"/>
              <a:t>(</a:t>
            </a:r>
            <a:r>
              <a:rPr lang="zh-TW" altLang="en-US" dirty="0"/>
              <a:t>出</a:t>
            </a:r>
            <a:r>
              <a:rPr lang="zh-CN" altLang="en-US" dirty="0"/>
              <a:t>題：</a:t>
            </a:r>
            <a:r>
              <a:rPr lang="en-US" altLang="zh-TW" dirty="0"/>
              <a:t>West</a:t>
            </a:r>
            <a:r>
              <a:rPr lang="en-US" altLang="zh-CN" dirty="0"/>
              <a:t>)</a:t>
            </a:r>
            <a:endParaRPr lang="zh-TW" altLang="en-US" dirty="0"/>
          </a:p>
        </p:txBody>
      </p:sp>
    </p:spTree>
    <p:extLst>
      <p:ext uri="{BB962C8B-B14F-4D97-AF65-F5344CB8AC3E}">
        <p14:creationId xmlns:p14="http://schemas.microsoft.com/office/powerpoint/2010/main" val="453540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66" name="Google Shape;121;p6"/>
          <p:cNvSpPr txBox="1">
            <a:spLocks noGrp="1"/>
          </p:cNvSpPr>
          <p:nvPr>
            <p:ph type="title"/>
          </p:nvPr>
        </p:nvSpPr>
        <p:spPr>
          <a:xfrm>
            <a:off x="0" y="84066"/>
            <a:ext cx="5633049" cy="324253"/>
          </a:xfrm>
          <a:prstGeom prst="rect">
            <a:avLst/>
          </a:prstGeom>
          <a:noFill/>
          <a:ln>
            <a:noFill/>
          </a:ln>
        </p:spPr>
        <p:txBody>
          <a:bodyPr spcFirstLastPara="1" wrap="square" lIns="91425" tIns="45700" rIns="91425" bIns="45700" anchor="ctr" anchorCtr="0">
            <a:noAutofit/>
          </a:bodyPr>
          <a:lstStyle/>
          <a:p>
            <a:pPr marL="2598738" lvl="0" indent="-2598738" algn="l" rtl="0">
              <a:lnSpc>
                <a:spcPct val="90000"/>
              </a:lnSpc>
              <a:spcBef>
                <a:spcPts val="0"/>
              </a:spcBef>
              <a:spcAft>
                <a:spcPts val="0"/>
              </a:spcAft>
              <a:buSzPts val="700"/>
              <a:buNone/>
            </a:pPr>
            <a:r>
              <a:rPr lang="en-US" b="1" dirty="0">
                <a:latin typeface="Calibri" panose="020F0502020204030204" pitchFamily="34" charset="0"/>
                <a:cs typeface="Calibri" panose="020F0502020204030204" pitchFamily="34" charset="0"/>
                <a:sym typeface="Times New Roman"/>
              </a:rPr>
              <a:t>3. (20%) Perspective Transform:</a:t>
            </a:r>
            <a:endParaRPr sz="2000" b="1" dirty="0">
              <a:latin typeface="Times New Roman"/>
              <a:ea typeface="Times New Roman"/>
              <a:cs typeface="Times New Roman"/>
              <a:sym typeface="Times New Roman"/>
            </a:endParaRPr>
          </a:p>
        </p:txBody>
      </p:sp>
      <p:grpSp>
        <p:nvGrpSpPr>
          <p:cNvPr id="29" name="群組 28"/>
          <p:cNvGrpSpPr/>
          <p:nvPr/>
        </p:nvGrpSpPr>
        <p:grpSpPr>
          <a:xfrm>
            <a:off x="874723" y="1320503"/>
            <a:ext cx="2838437" cy="3624229"/>
            <a:chOff x="760592" y="4289140"/>
            <a:chExt cx="2061808" cy="2632597"/>
          </a:xfrm>
        </p:grpSpPr>
        <p:pic>
          <p:nvPicPr>
            <p:cNvPr id="30" name="圖片 29"/>
            <p:cNvPicPr>
              <a:picLocks noChangeAspect="1"/>
            </p:cNvPicPr>
            <p:nvPr/>
          </p:nvPicPr>
          <p:blipFill>
            <a:blip r:embed="rId3"/>
            <a:stretch>
              <a:fillRect/>
            </a:stretch>
          </p:blipFill>
          <p:spPr>
            <a:xfrm>
              <a:off x="760592" y="4457786"/>
              <a:ext cx="2051188" cy="2354345"/>
            </a:xfrm>
            <a:prstGeom prst="rect">
              <a:avLst/>
            </a:prstGeom>
          </p:spPr>
        </p:pic>
        <p:sp>
          <p:nvSpPr>
            <p:cNvPr id="31" name="文字方塊 30"/>
            <p:cNvSpPr txBox="1"/>
            <p:nvPr/>
          </p:nvSpPr>
          <p:spPr>
            <a:xfrm>
              <a:off x="779871" y="4635584"/>
              <a:ext cx="369780" cy="201209"/>
            </a:xfrm>
            <a:prstGeom prst="rect">
              <a:avLst/>
            </a:prstGeom>
            <a:noFill/>
          </p:spPr>
          <p:txBody>
            <a:bodyPr wrap="square" rtlCol="0">
              <a:spAutoFit/>
            </a:bodyPr>
            <a:lstStyle/>
            <a:p>
              <a:r>
                <a:rPr lang="en-US" altLang="zh-TW" sz="1200" b="1" dirty="0">
                  <a:solidFill>
                    <a:srgbClr val="FF0000"/>
                  </a:solidFill>
                </a:rPr>
                <a:t>ID</a:t>
              </a:r>
              <a:r>
                <a:rPr lang="zh-TW" altLang="en-US" sz="1200" b="1" dirty="0">
                  <a:solidFill>
                    <a:srgbClr val="FF0000"/>
                  </a:solidFill>
                </a:rPr>
                <a:t> </a:t>
              </a:r>
              <a:r>
                <a:rPr lang="en-US" altLang="zh-TW" sz="1200" b="1" dirty="0">
                  <a:solidFill>
                    <a:srgbClr val="FF0000"/>
                  </a:solidFill>
                </a:rPr>
                <a:t>1</a:t>
              </a:r>
              <a:endParaRPr lang="zh-TW" altLang="en-US" sz="1200" b="1" dirty="0">
                <a:solidFill>
                  <a:srgbClr val="FF0000"/>
                </a:solidFill>
              </a:endParaRPr>
            </a:p>
          </p:txBody>
        </p:sp>
        <p:sp>
          <p:nvSpPr>
            <p:cNvPr id="32" name="文字方塊 31"/>
            <p:cNvSpPr txBox="1"/>
            <p:nvPr/>
          </p:nvSpPr>
          <p:spPr>
            <a:xfrm>
              <a:off x="2330851" y="4289140"/>
              <a:ext cx="369780" cy="201209"/>
            </a:xfrm>
            <a:prstGeom prst="rect">
              <a:avLst/>
            </a:prstGeom>
            <a:noFill/>
          </p:spPr>
          <p:txBody>
            <a:bodyPr wrap="square" rtlCol="0">
              <a:spAutoFit/>
            </a:bodyPr>
            <a:lstStyle/>
            <a:p>
              <a:r>
                <a:rPr lang="en-US" altLang="zh-TW" sz="1200" b="1" dirty="0">
                  <a:solidFill>
                    <a:srgbClr val="FF0000"/>
                  </a:solidFill>
                </a:rPr>
                <a:t>ID</a:t>
              </a:r>
              <a:r>
                <a:rPr lang="zh-TW" altLang="en-US" sz="1200" b="1" dirty="0">
                  <a:solidFill>
                    <a:srgbClr val="FF0000"/>
                  </a:solidFill>
                </a:rPr>
                <a:t> </a:t>
              </a:r>
              <a:r>
                <a:rPr lang="en-US" altLang="zh-TW" sz="1200" b="1" dirty="0">
                  <a:solidFill>
                    <a:srgbClr val="FF0000"/>
                  </a:solidFill>
                </a:rPr>
                <a:t>2</a:t>
              </a:r>
              <a:endParaRPr lang="zh-TW" altLang="en-US" sz="1200" b="1" dirty="0">
                <a:solidFill>
                  <a:srgbClr val="FF0000"/>
                </a:solidFill>
              </a:endParaRPr>
            </a:p>
          </p:txBody>
        </p:sp>
        <p:sp>
          <p:nvSpPr>
            <p:cNvPr id="33" name="文字方塊 32"/>
            <p:cNvSpPr txBox="1"/>
            <p:nvPr/>
          </p:nvSpPr>
          <p:spPr>
            <a:xfrm>
              <a:off x="2452620" y="6720528"/>
              <a:ext cx="369780" cy="201209"/>
            </a:xfrm>
            <a:prstGeom prst="rect">
              <a:avLst/>
            </a:prstGeom>
            <a:noFill/>
          </p:spPr>
          <p:txBody>
            <a:bodyPr wrap="square" rtlCol="0">
              <a:spAutoFit/>
            </a:bodyPr>
            <a:lstStyle/>
            <a:p>
              <a:r>
                <a:rPr lang="en-US" altLang="zh-TW" sz="1200" b="1" dirty="0">
                  <a:solidFill>
                    <a:srgbClr val="FF0000"/>
                  </a:solidFill>
                </a:rPr>
                <a:t>ID</a:t>
              </a:r>
              <a:r>
                <a:rPr lang="zh-TW" altLang="en-US" sz="1200" b="1" dirty="0">
                  <a:solidFill>
                    <a:srgbClr val="FF0000"/>
                  </a:solidFill>
                </a:rPr>
                <a:t> </a:t>
              </a:r>
              <a:r>
                <a:rPr lang="en-US" altLang="zh-TW" sz="1200" b="1" dirty="0">
                  <a:solidFill>
                    <a:srgbClr val="FF0000"/>
                  </a:solidFill>
                </a:rPr>
                <a:t>3</a:t>
              </a:r>
              <a:endParaRPr lang="zh-TW" altLang="en-US" sz="1200" b="1" dirty="0">
                <a:solidFill>
                  <a:srgbClr val="FF0000"/>
                </a:solidFill>
              </a:endParaRPr>
            </a:p>
          </p:txBody>
        </p:sp>
        <p:sp>
          <p:nvSpPr>
            <p:cNvPr id="34" name="文字方塊 33"/>
            <p:cNvSpPr txBox="1"/>
            <p:nvPr/>
          </p:nvSpPr>
          <p:spPr>
            <a:xfrm>
              <a:off x="864617" y="6601469"/>
              <a:ext cx="369780" cy="201209"/>
            </a:xfrm>
            <a:prstGeom prst="rect">
              <a:avLst/>
            </a:prstGeom>
            <a:noFill/>
          </p:spPr>
          <p:txBody>
            <a:bodyPr wrap="square" rtlCol="0">
              <a:spAutoFit/>
            </a:bodyPr>
            <a:lstStyle/>
            <a:p>
              <a:r>
                <a:rPr lang="en-US" altLang="zh-TW" sz="1200" b="1" dirty="0">
                  <a:solidFill>
                    <a:srgbClr val="FF0000"/>
                  </a:solidFill>
                </a:rPr>
                <a:t>ID</a:t>
              </a:r>
              <a:r>
                <a:rPr lang="zh-TW" altLang="en-US" sz="1200" b="1" dirty="0">
                  <a:solidFill>
                    <a:srgbClr val="FF0000"/>
                  </a:solidFill>
                </a:rPr>
                <a:t> </a:t>
              </a:r>
              <a:r>
                <a:rPr lang="en-US" altLang="zh-TW" sz="1200" b="1" dirty="0">
                  <a:solidFill>
                    <a:srgbClr val="FF0000"/>
                  </a:solidFill>
                </a:rPr>
                <a:t>4</a:t>
              </a:r>
              <a:endParaRPr lang="zh-TW" altLang="en-US" sz="1200" b="1" dirty="0">
                <a:solidFill>
                  <a:srgbClr val="FF0000"/>
                </a:solidFill>
              </a:endParaRPr>
            </a:p>
          </p:txBody>
        </p:sp>
        <p:sp>
          <p:nvSpPr>
            <p:cNvPr id="35" name="橢圓 34"/>
            <p:cNvSpPr/>
            <p:nvPr/>
          </p:nvSpPr>
          <p:spPr>
            <a:xfrm>
              <a:off x="790575" y="4797269"/>
              <a:ext cx="45720" cy="4572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橢圓 35"/>
            <p:cNvSpPr/>
            <p:nvPr/>
          </p:nvSpPr>
          <p:spPr>
            <a:xfrm>
              <a:off x="2468292" y="4479926"/>
              <a:ext cx="45720" cy="4572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橢圓 36"/>
            <p:cNvSpPr/>
            <p:nvPr/>
          </p:nvSpPr>
          <p:spPr>
            <a:xfrm>
              <a:off x="2668640" y="6713220"/>
              <a:ext cx="45720" cy="4572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橢圓 38"/>
            <p:cNvSpPr/>
            <p:nvPr/>
          </p:nvSpPr>
          <p:spPr>
            <a:xfrm>
              <a:off x="989330" y="6560537"/>
              <a:ext cx="45720" cy="4572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0" name="群組 39"/>
          <p:cNvGrpSpPr/>
          <p:nvPr/>
        </p:nvGrpSpPr>
        <p:grpSpPr>
          <a:xfrm>
            <a:off x="4195290" y="1797443"/>
            <a:ext cx="4548365" cy="2567872"/>
            <a:chOff x="4465298" y="4797269"/>
            <a:chExt cx="3555608" cy="2007391"/>
          </a:xfrm>
        </p:grpSpPr>
        <p:pic>
          <p:nvPicPr>
            <p:cNvPr id="41" name="圖片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8158" y="4820129"/>
              <a:ext cx="3509888" cy="1965648"/>
            </a:xfrm>
            <a:prstGeom prst="rect">
              <a:avLst/>
            </a:prstGeom>
            <a:ln>
              <a:solidFill>
                <a:schemeClr val="tx1"/>
              </a:solidFill>
            </a:ln>
          </p:spPr>
        </p:pic>
        <p:sp>
          <p:nvSpPr>
            <p:cNvPr id="42" name="橢圓 41"/>
            <p:cNvSpPr/>
            <p:nvPr/>
          </p:nvSpPr>
          <p:spPr>
            <a:xfrm>
              <a:off x="4465298" y="4797269"/>
              <a:ext cx="45720" cy="4572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橢圓 42"/>
            <p:cNvSpPr/>
            <p:nvPr/>
          </p:nvSpPr>
          <p:spPr>
            <a:xfrm>
              <a:off x="4465298" y="6758940"/>
              <a:ext cx="45720" cy="4572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橢圓 43"/>
            <p:cNvSpPr/>
            <p:nvPr/>
          </p:nvSpPr>
          <p:spPr>
            <a:xfrm>
              <a:off x="7975186" y="6758940"/>
              <a:ext cx="45720" cy="4572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橢圓 44"/>
            <p:cNvSpPr/>
            <p:nvPr/>
          </p:nvSpPr>
          <p:spPr>
            <a:xfrm>
              <a:off x="7975186" y="4797269"/>
              <a:ext cx="45720" cy="4572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6" name="Rectangle 62"/>
          <p:cNvSpPr/>
          <p:nvPr/>
        </p:nvSpPr>
        <p:spPr>
          <a:xfrm>
            <a:off x="248970" y="465231"/>
            <a:ext cx="8757008" cy="923330"/>
          </a:xfrm>
          <a:prstGeom prst="rect">
            <a:avLst/>
          </a:prstGeom>
        </p:spPr>
        <p:txBody>
          <a:bodyPr wrap="square">
            <a:spAutoFit/>
          </a:bodyPr>
          <a:lstStyle/>
          <a:p>
            <a:pPr marL="360363" marR="0" lvl="0" indent="-360363" algn="l" defTabSz="914400" rtl="0" eaLnBrk="1" fontAlgn="auto" latinLnBrk="0" hangingPunct="1">
              <a:lnSpc>
                <a:spcPct val="100000"/>
              </a:lnSpc>
              <a:spcBef>
                <a:spcPts val="0"/>
              </a:spcBef>
              <a:spcAft>
                <a:spcPts val="0"/>
              </a:spcAft>
              <a:buClrTx/>
              <a:buSzPts val="2000"/>
              <a:buFont typeface="Noto Sans Symbols"/>
              <a:buChar char="❑"/>
              <a:tabLst/>
              <a:defRPr/>
            </a:pPr>
            <a:r>
              <a:rPr kumimoji="0" lang="en-US" altLang="zh-TW" sz="1800" b="0" i="0" u="none" strike="noStrike" kern="0" cap="none" spc="0" normalizeH="0" baseline="0" noProof="0" dirty="0">
                <a:ln>
                  <a:noFill/>
                </a:ln>
                <a:solidFill>
                  <a:srgbClr val="000000"/>
                </a:solidFill>
                <a:effectLst/>
                <a:uLnTx/>
                <a:uFillTx/>
                <a:latin typeface="Arial"/>
                <a:cs typeface="Arial"/>
                <a:sym typeface="Arial"/>
              </a:rPr>
              <a:t>Do the perspective transform </a:t>
            </a:r>
          </a:p>
          <a:p>
            <a:pPr marL="360363" marR="0" lvl="0" indent="-360363" algn="l" defTabSz="914400" rtl="0" eaLnBrk="1" fontAlgn="auto" latinLnBrk="0" hangingPunct="1">
              <a:lnSpc>
                <a:spcPct val="100000"/>
              </a:lnSpc>
              <a:spcBef>
                <a:spcPts val="0"/>
              </a:spcBef>
              <a:spcAft>
                <a:spcPts val="0"/>
              </a:spcAft>
              <a:buClrTx/>
              <a:buSzPts val="2000"/>
              <a:buFont typeface="Noto Sans Symbols"/>
              <a:buChar char="❑"/>
              <a:tabLst/>
              <a:defRPr/>
            </a:pPr>
            <a:r>
              <a:rPr lang="en-US" altLang="zh-TW" kern="0" dirty="0">
                <a:solidFill>
                  <a:srgbClr val="000000"/>
                </a:solidFill>
                <a:latin typeface="Arial"/>
                <a:cs typeface="Arial"/>
                <a:sym typeface="Arial"/>
              </a:rPr>
              <a:t>Hint:</a:t>
            </a:r>
          </a:p>
          <a:p>
            <a:pPr marL="541338" indent="-182563">
              <a:buSzPts val="2000"/>
              <a:buFont typeface="Arial" panose="020B0604020202020204" pitchFamily="34" charset="0"/>
              <a:buChar char="▪"/>
              <a:defRPr/>
            </a:pPr>
            <a:r>
              <a:rPr lang="en-US" altLang="zh-TW" kern="0" dirty="0">
                <a:solidFill>
                  <a:srgbClr val="000000"/>
                </a:solidFill>
                <a:cs typeface="Arial"/>
                <a:sym typeface="Arial"/>
              </a:rPr>
              <a:t>cv.findHomography() and cv.warpPerspective()</a:t>
            </a:r>
          </a:p>
        </p:txBody>
      </p:sp>
      <p:cxnSp>
        <p:nvCxnSpPr>
          <p:cNvPr id="8" name="直線單箭頭接點 7"/>
          <p:cNvCxnSpPr>
            <a:endCxn id="45" idx="2"/>
          </p:cNvCxnSpPr>
          <p:nvPr/>
        </p:nvCxnSpPr>
        <p:spPr>
          <a:xfrm>
            <a:off x="3288611" y="1630387"/>
            <a:ext cx="5396559" cy="196299"/>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a:endCxn id="42" idx="2"/>
          </p:cNvCxnSpPr>
          <p:nvPr/>
        </p:nvCxnSpPr>
        <p:spPr>
          <a:xfrm flipV="1">
            <a:off x="978942" y="1826686"/>
            <a:ext cx="3216348" cy="220053"/>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a:stCxn id="37" idx="5"/>
            <a:endCxn id="44" idx="2"/>
          </p:cNvCxnSpPr>
          <p:nvPr/>
        </p:nvCxnSpPr>
        <p:spPr>
          <a:xfrm flipV="1">
            <a:off x="3555207" y="4336073"/>
            <a:ext cx="5129963" cy="375323"/>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p:cNvCxnSpPr>
            <a:stCxn id="39" idx="6"/>
            <a:endCxn id="43" idx="3"/>
          </p:cNvCxnSpPr>
          <p:nvPr/>
        </p:nvCxnSpPr>
        <p:spPr>
          <a:xfrm flipV="1">
            <a:off x="1252562" y="4356750"/>
            <a:ext cx="2951293" cy="122198"/>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p:nvPr/>
        </p:nvCxnSpPr>
        <p:spPr>
          <a:xfrm>
            <a:off x="874723" y="1552674"/>
            <a:ext cx="397741"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p:cNvCxnSpPr/>
          <p:nvPr/>
        </p:nvCxnSpPr>
        <p:spPr>
          <a:xfrm rot="5400000">
            <a:off x="685465" y="1746448"/>
            <a:ext cx="397741"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文字方塊 64"/>
          <p:cNvSpPr txBox="1"/>
          <p:nvPr/>
        </p:nvSpPr>
        <p:spPr>
          <a:xfrm>
            <a:off x="1083623" y="1295541"/>
            <a:ext cx="255270" cy="276999"/>
          </a:xfrm>
          <a:prstGeom prst="rect">
            <a:avLst/>
          </a:prstGeom>
          <a:noFill/>
        </p:spPr>
        <p:txBody>
          <a:bodyPr wrap="square" rtlCol="0">
            <a:spAutoFit/>
          </a:bodyPr>
          <a:lstStyle/>
          <a:p>
            <a:r>
              <a:rPr lang="en-US" altLang="zh-TW" sz="1200" dirty="0">
                <a:solidFill>
                  <a:srgbClr val="FF0000"/>
                </a:solidFill>
              </a:rPr>
              <a:t>x</a:t>
            </a:r>
            <a:endParaRPr lang="zh-TW" altLang="en-US" sz="1200" dirty="0">
              <a:solidFill>
                <a:srgbClr val="FF0000"/>
              </a:solidFill>
            </a:endParaRPr>
          </a:p>
        </p:txBody>
      </p:sp>
      <p:sp>
        <p:nvSpPr>
          <p:cNvPr id="68" name="文字方塊 67"/>
          <p:cNvSpPr txBox="1"/>
          <p:nvPr/>
        </p:nvSpPr>
        <p:spPr>
          <a:xfrm>
            <a:off x="619453" y="1728536"/>
            <a:ext cx="255270" cy="276999"/>
          </a:xfrm>
          <a:prstGeom prst="rect">
            <a:avLst/>
          </a:prstGeom>
          <a:noFill/>
        </p:spPr>
        <p:txBody>
          <a:bodyPr wrap="square" rtlCol="0">
            <a:spAutoFit/>
          </a:bodyPr>
          <a:lstStyle/>
          <a:p>
            <a:r>
              <a:rPr lang="en-US" altLang="zh-TW" sz="1200" dirty="0">
                <a:solidFill>
                  <a:srgbClr val="FF0000"/>
                </a:solidFill>
              </a:rPr>
              <a:t>y</a:t>
            </a:r>
            <a:endParaRPr lang="zh-TW" altLang="en-US" sz="1200" dirty="0">
              <a:solidFill>
                <a:srgbClr val="FF0000"/>
              </a:solidFill>
            </a:endParaRPr>
          </a:p>
        </p:txBody>
      </p:sp>
      <p:sp>
        <p:nvSpPr>
          <p:cNvPr id="69" name="文字方塊 68"/>
          <p:cNvSpPr txBox="1"/>
          <p:nvPr/>
        </p:nvSpPr>
        <p:spPr>
          <a:xfrm>
            <a:off x="592589" y="1310930"/>
            <a:ext cx="470898" cy="261610"/>
          </a:xfrm>
          <a:prstGeom prst="rect">
            <a:avLst/>
          </a:prstGeom>
          <a:noFill/>
        </p:spPr>
        <p:txBody>
          <a:bodyPr wrap="square" rtlCol="0">
            <a:spAutoFit/>
          </a:bodyPr>
          <a:lstStyle/>
          <a:p>
            <a:r>
              <a:rPr lang="en-US" altLang="zh-TW" sz="1050" dirty="0">
                <a:solidFill>
                  <a:srgbClr val="FF0000"/>
                </a:solidFill>
              </a:rPr>
              <a:t>(0, 0)</a:t>
            </a:r>
            <a:endParaRPr lang="zh-TW" altLang="en-US" sz="1050" dirty="0">
              <a:solidFill>
                <a:srgbClr val="FF0000"/>
              </a:solidFill>
            </a:endParaRPr>
          </a:p>
        </p:txBody>
      </p:sp>
      <p:pic>
        <p:nvPicPr>
          <p:cNvPr id="71" name="圖片 70"/>
          <p:cNvPicPr>
            <a:picLocks noChangeAspect="1"/>
          </p:cNvPicPr>
          <p:nvPr/>
        </p:nvPicPr>
        <p:blipFill rotWithShape="1">
          <a:blip r:embed="rId5" cstate="print">
            <a:extLst>
              <a:ext uri="{28A0092B-C50C-407E-A947-70E740481C1C}">
                <a14:useLocalDpi xmlns:a14="http://schemas.microsoft.com/office/drawing/2010/main" val="0"/>
              </a:ext>
            </a:extLst>
          </a:blip>
          <a:srcRect l="20584" t="5260" r="36417" b="5704"/>
          <a:stretch/>
        </p:blipFill>
        <p:spPr>
          <a:xfrm>
            <a:off x="3055561" y="4892488"/>
            <a:ext cx="2396428" cy="1916212"/>
          </a:xfrm>
          <a:prstGeom prst="rect">
            <a:avLst/>
          </a:prstGeom>
        </p:spPr>
      </p:pic>
      <p:sp>
        <p:nvSpPr>
          <p:cNvPr id="73" name="向右箭號 72"/>
          <p:cNvSpPr/>
          <p:nvPr/>
        </p:nvSpPr>
        <p:spPr>
          <a:xfrm>
            <a:off x="2065194" y="5682954"/>
            <a:ext cx="822436" cy="335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文字方塊 73"/>
          <p:cNvSpPr txBox="1"/>
          <p:nvPr/>
        </p:nvSpPr>
        <p:spPr>
          <a:xfrm>
            <a:off x="2065194" y="5368061"/>
            <a:ext cx="711839" cy="307777"/>
          </a:xfrm>
          <a:prstGeom prst="rect">
            <a:avLst/>
          </a:prstGeom>
          <a:noFill/>
        </p:spPr>
        <p:txBody>
          <a:bodyPr wrap="square" rtlCol="0">
            <a:spAutoFit/>
          </a:bodyPr>
          <a:lstStyle/>
          <a:p>
            <a:r>
              <a:rPr lang="en-US" altLang="zh-TW" sz="1400" dirty="0"/>
              <a:t>Result</a:t>
            </a:r>
            <a:endParaRPr lang="zh-TW" altLang="en-US" sz="1400" dirty="0"/>
          </a:p>
        </p:txBody>
      </p:sp>
      <p:sp>
        <p:nvSpPr>
          <p:cNvPr id="38" name="文字方塊 37"/>
          <p:cNvSpPr txBox="1"/>
          <p:nvPr/>
        </p:nvSpPr>
        <p:spPr>
          <a:xfrm>
            <a:off x="7452360" y="66602"/>
            <a:ext cx="1532093" cy="307777"/>
          </a:xfrm>
          <a:prstGeom prst="rect">
            <a:avLst/>
          </a:prstGeom>
          <a:noFill/>
        </p:spPr>
        <p:txBody>
          <a:bodyPr wrap="square" rtlCol="0">
            <a:spAutoFit/>
          </a:bodyPr>
          <a:lstStyle/>
          <a:p>
            <a:r>
              <a:rPr lang="en-US" altLang="zh-TW" dirty="0"/>
              <a:t>(</a:t>
            </a:r>
            <a:r>
              <a:rPr lang="zh-TW" altLang="en-US" dirty="0"/>
              <a:t>出</a:t>
            </a:r>
            <a:r>
              <a:rPr lang="zh-CN" altLang="en-US" dirty="0"/>
              <a:t>題：</a:t>
            </a:r>
            <a:r>
              <a:rPr lang="en-US" altLang="zh-TW" dirty="0"/>
              <a:t>West</a:t>
            </a:r>
            <a:r>
              <a:rPr lang="en-US" altLang="zh-CN" dirty="0"/>
              <a:t>)</a:t>
            </a:r>
            <a:endParaRPr lang="zh-TW" altLang="en-US" dirty="0"/>
          </a:p>
        </p:txBody>
      </p:sp>
    </p:spTree>
    <p:extLst>
      <p:ext uri="{BB962C8B-B14F-4D97-AF65-F5344CB8AC3E}">
        <p14:creationId xmlns:p14="http://schemas.microsoft.com/office/powerpoint/2010/main" val="3490318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7"/>
          <p:cNvSpPr txBox="1">
            <a:spLocks noGrp="1"/>
          </p:cNvSpPr>
          <p:nvPr>
            <p:ph type="title"/>
          </p:nvPr>
        </p:nvSpPr>
        <p:spPr>
          <a:xfrm>
            <a:off x="0" y="18256"/>
            <a:ext cx="9144000" cy="682499"/>
          </a:xfrm>
          <a:prstGeom prst="rect">
            <a:avLst/>
          </a:prstGeom>
          <a:noFill/>
          <a:ln>
            <a:noFill/>
          </a:ln>
        </p:spPr>
        <p:txBody>
          <a:bodyPr spcFirstLastPara="1" wrap="square" lIns="91425" tIns="91425" rIns="91425" bIns="91425" anchor="ctr" anchorCtr="0">
            <a:noAutofit/>
          </a:bodyPr>
          <a:lstStyle/>
          <a:p>
            <a:pPr lvl="0">
              <a:buSzPts val="2800"/>
            </a:pPr>
            <a:r>
              <a:rPr lang="en-US" b="1" dirty="0">
                <a:latin typeface="Calibri" panose="020F0502020204030204" pitchFamily="34" charset="0"/>
                <a:ea typeface="Times New Roman"/>
                <a:cs typeface="Calibri" panose="020F0502020204030204" pitchFamily="34" charset="0"/>
                <a:sym typeface="Times New Roman"/>
              </a:rPr>
              <a:t>4. (20%) PCA					</a:t>
            </a:r>
            <a:r>
              <a:rPr lang="en-US" altLang="zh-TW"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a:t>
            </a:r>
            <a:r>
              <a:rPr lang="en-US" altLang="zh-TW" sz="2000" dirty="0" err="1">
                <a:latin typeface="Calibri" panose="020F0502020204030204" pitchFamily="34" charset="0"/>
                <a:cs typeface="Calibri" panose="020F0502020204030204" pitchFamily="34" charset="0"/>
              </a:rPr>
              <a:t>出題：Willy</a:t>
            </a:r>
            <a:r>
              <a:rPr lang="en-US" altLang="zh-TW" sz="2000" dirty="0">
                <a:latin typeface="Calibri" panose="020F0502020204030204" pitchFamily="34" charset="0"/>
                <a:cs typeface="Calibri" panose="020F0502020204030204" pitchFamily="34" charset="0"/>
              </a:rPr>
              <a:t>)</a:t>
            </a:r>
            <a:endParaRPr b="1" dirty="0">
              <a:latin typeface="Calibri" panose="020F0502020204030204" pitchFamily="34" charset="0"/>
              <a:ea typeface="Times New Roman"/>
              <a:cs typeface="Calibri" panose="020F0502020204030204" pitchFamily="34" charset="0"/>
              <a:sym typeface="Times New Roman"/>
            </a:endParaRPr>
          </a:p>
        </p:txBody>
      </p:sp>
      <p:sp>
        <p:nvSpPr>
          <p:cNvPr id="130" name="Google Shape;130;p7"/>
          <p:cNvSpPr txBox="1">
            <a:spLocks noGrp="1"/>
          </p:cNvSpPr>
          <p:nvPr>
            <p:ph type="body" idx="1"/>
          </p:nvPr>
        </p:nvSpPr>
        <p:spPr>
          <a:xfrm>
            <a:off x="36587" y="608264"/>
            <a:ext cx="9070825" cy="5641471"/>
          </a:xfrm>
          <a:prstGeom prst="rect">
            <a:avLst/>
          </a:prstGeom>
          <a:noFill/>
          <a:ln>
            <a:noFill/>
          </a:ln>
        </p:spPr>
        <p:txBody>
          <a:bodyPr spcFirstLastPara="1" wrap="square" lIns="91425" tIns="91425" rIns="91425" bIns="91425" anchor="t" anchorCtr="0">
            <a:noAutofit/>
          </a:bodyPr>
          <a:lstStyle/>
          <a:p>
            <a:pPr marL="0" lvl="0" indent="0">
              <a:lnSpc>
                <a:spcPct val="150000"/>
              </a:lnSpc>
              <a:spcBef>
                <a:spcPts val="0"/>
              </a:spcBef>
              <a:buSzPts val="2400"/>
              <a:buNone/>
            </a:pPr>
            <a:r>
              <a:rPr lang="en-US" dirty="0"/>
              <a:t>4.1 </a:t>
            </a:r>
            <a:r>
              <a:rPr lang="en-US" altLang="zh-TW" dirty="0">
                <a:solidFill>
                  <a:schemeClr val="tx1"/>
                </a:solidFill>
              </a:rPr>
              <a:t>Image Reconstruction</a:t>
            </a:r>
            <a:r>
              <a:rPr lang="en-US" dirty="0"/>
              <a:t> (10%)</a:t>
            </a:r>
            <a:endParaRPr dirty="0"/>
          </a:p>
          <a:p>
            <a:pPr marL="0" lvl="1" indent="0">
              <a:lnSpc>
                <a:spcPct val="150000"/>
              </a:lnSpc>
              <a:buSzPts val="2400"/>
              <a:buNone/>
            </a:pPr>
            <a:r>
              <a:rPr lang="en-US" sz="2000" dirty="0">
                <a:latin typeface="Arial"/>
                <a:ea typeface="Arial"/>
                <a:cs typeface="Arial"/>
                <a:sym typeface="Arial"/>
              </a:rPr>
              <a:t>4.2 Compute the reconstruction error (10%)</a:t>
            </a:r>
            <a:endParaRPr dirty="0"/>
          </a:p>
        </p:txBody>
      </p:sp>
      <p:sp>
        <p:nvSpPr>
          <p:cNvPr id="131" name="Google Shape;131;p7"/>
          <p:cNvSpPr txBox="1">
            <a:spLocks noGrp="1"/>
          </p:cNvSpPr>
          <p:nvPr>
            <p:ph type="sldNum" idx="12"/>
          </p:nvPr>
        </p:nvSpPr>
        <p:spPr>
          <a:xfrm>
            <a:off x="7086601" y="6474619"/>
            <a:ext cx="2057399"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88888"/>
              </a:buClr>
              <a:buSzPts val="225"/>
              <a:buFont typeface="Calibri"/>
              <a:buNone/>
            </a:pPr>
            <a:fld id="{00000000-1234-1234-1234-123412341234}" type="slidenum">
              <a:rPr lang="en-US" sz="900">
                <a:solidFill>
                  <a:srgbClr val="888888"/>
                </a:solidFill>
                <a:latin typeface="Calibri"/>
                <a:ea typeface="Calibri"/>
                <a:cs typeface="Calibri"/>
                <a:sym typeface="Calibri"/>
              </a:rPr>
              <a:t>15</a:t>
            </a:fld>
            <a:endParaRPr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506945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
          <p:cNvSpPr txBox="1">
            <a:spLocks noGrp="1"/>
          </p:cNvSpPr>
          <p:nvPr>
            <p:ph type="title"/>
          </p:nvPr>
        </p:nvSpPr>
        <p:spPr>
          <a:xfrm>
            <a:off x="0" y="11687"/>
            <a:ext cx="9133438" cy="637628"/>
          </a:xfrm>
          <a:prstGeom prst="rect">
            <a:avLst/>
          </a:prstGeom>
          <a:noFill/>
          <a:ln>
            <a:noFill/>
          </a:ln>
        </p:spPr>
        <p:txBody>
          <a:bodyPr spcFirstLastPara="1" wrap="square" lIns="68550" tIns="34275" rIns="68550" bIns="34275" anchor="ctr" anchorCtr="0">
            <a:noAutofit/>
          </a:bodyPr>
          <a:lstStyle/>
          <a:p>
            <a:pPr marL="0" lvl="0" indent="0" algn="l" rtl="0">
              <a:lnSpc>
                <a:spcPct val="90000"/>
              </a:lnSpc>
              <a:spcBef>
                <a:spcPts val="0"/>
              </a:spcBef>
              <a:spcAft>
                <a:spcPts val="0"/>
              </a:spcAft>
              <a:buSzPts val="700"/>
              <a:buNone/>
            </a:pPr>
            <a:r>
              <a:rPr lang="en-US" b="1" dirty="0">
                <a:latin typeface="Arial"/>
                <a:ea typeface="Arial"/>
                <a:cs typeface="Arial"/>
                <a:sym typeface="Arial"/>
              </a:rPr>
              <a:t>4</a:t>
            </a:r>
            <a:r>
              <a:rPr lang="en-US" sz="2800" b="1" dirty="0">
                <a:latin typeface="Arial"/>
                <a:ea typeface="Arial"/>
                <a:cs typeface="Arial"/>
                <a:sym typeface="Arial"/>
              </a:rPr>
              <a:t>.1 (10%) PCA - Image Reconstruction (1/2)</a:t>
            </a:r>
            <a:r>
              <a:rPr lang="en-US" b="1" dirty="0">
                <a:latin typeface="Arial"/>
                <a:ea typeface="Arial"/>
                <a:cs typeface="Arial"/>
                <a:sym typeface="Arial"/>
              </a:rPr>
              <a:t>  </a:t>
            </a:r>
            <a:r>
              <a:rPr lang="en-US" sz="2800" b="1" dirty="0">
                <a:latin typeface="Arial"/>
                <a:ea typeface="Arial"/>
                <a:cs typeface="Arial"/>
                <a:sym typeface="Arial"/>
              </a:rPr>
              <a:t> </a:t>
            </a:r>
            <a:r>
              <a:rPr lang="en-US" sz="1800" dirty="0"/>
              <a:t>(</a:t>
            </a:r>
            <a:r>
              <a:rPr lang="en-US" sz="1800" dirty="0" err="1"/>
              <a:t>出題：Willy</a:t>
            </a:r>
            <a:r>
              <a:rPr lang="en-US" sz="1800" dirty="0"/>
              <a:t>)</a:t>
            </a:r>
            <a:endParaRPr sz="2800" b="1" dirty="0">
              <a:latin typeface="Arial"/>
              <a:ea typeface="Arial"/>
              <a:cs typeface="Arial"/>
              <a:sym typeface="Arial"/>
            </a:endParaRPr>
          </a:p>
        </p:txBody>
      </p:sp>
      <p:sp>
        <p:nvSpPr>
          <p:cNvPr id="64" name="Google Shape;64;p1"/>
          <p:cNvSpPr txBox="1">
            <a:spLocks noGrp="1"/>
          </p:cNvSpPr>
          <p:nvPr>
            <p:ph type="body" idx="1"/>
          </p:nvPr>
        </p:nvSpPr>
        <p:spPr>
          <a:xfrm>
            <a:off x="0" y="649314"/>
            <a:ext cx="8780336" cy="6056286"/>
          </a:xfrm>
          <a:prstGeom prst="rect">
            <a:avLst/>
          </a:prstGeom>
          <a:noFill/>
          <a:ln>
            <a:noFill/>
          </a:ln>
        </p:spPr>
        <p:txBody>
          <a:bodyPr spcFirstLastPara="1" wrap="square" lIns="68550" tIns="34275" rIns="68550" bIns="34275" anchor="t" anchorCtr="0">
            <a:noAutofit/>
          </a:bodyPr>
          <a:lstStyle/>
          <a:p>
            <a:pPr marL="357188" lvl="0" indent="-357188" algn="l" rtl="0">
              <a:lnSpc>
                <a:spcPct val="100000"/>
              </a:lnSpc>
              <a:spcBef>
                <a:spcPts val="0"/>
              </a:spcBef>
              <a:spcAft>
                <a:spcPts val="0"/>
              </a:spcAft>
              <a:buSzPts val="2000"/>
            </a:pPr>
            <a:r>
              <a:rPr lang="en-US" dirty="0">
                <a:latin typeface="Arial"/>
                <a:ea typeface="Arial"/>
                <a:cs typeface="Arial"/>
                <a:sym typeface="Arial"/>
              </a:rPr>
              <a:t>Given: Images of NBA team logo</a:t>
            </a:r>
            <a:endParaRPr dirty="0"/>
          </a:p>
          <a:p>
            <a:pPr marL="342900">
              <a:lnSpc>
                <a:spcPct val="100000"/>
              </a:lnSpc>
              <a:spcBef>
                <a:spcPts val="0"/>
              </a:spcBef>
              <a:buSzPts val="2000"/>
            </a:pPr>
            <a:r>
              <a:rPr lang="en-US" dirty="0">
                <a:latin typeface="Arial"/>
                <a:ea typeface="Arial"/>
                <a:cs typeface="Arial"/>
                <a:sym typeface="Arial"/>
              </a:rPr>
              <a:t>Q1: Using </a:t>
            </a:r>
            <a:r>
              <a:rPr lang="en-US" dirty="0">
                <a:solidFill>
                  <a:srgbClr val="FF0000"/>
                </a:solidFill>
                <a:latin typeface="Arial"/>
                <a:ea typeface="Arial"/>
                <a:cs typeface="Arial"/>
                <a:sym typeface="Arial"/>
              </a:rPr>
              <a:t>PCA(</a:t>
            </a:r>
            <a:r>
              <a:rPr lang="en-US" altLang="zh-TW" i="0" dirty="0">
                <a:solidFill>
                  <a:srgbClr val="FF0000"/>
                </a:solidFill>
                <a:effectLst/>
                <a:latin typeface="Arial" panose="020B0604020202020204" pitchFamily="34" charset="0"/>
              </a:rPr>
              <a:t>Principal components analysis</a:t>
            </a:r>
            <a:r>
              <a:rPr lang="en-US" dirty="0">
                <a:solidFill>
                  <a:srgbClr val="FF0000"/>
                </a:solidFill>
                <a:latin typeface="Arial"/>
                <a:ea typeface="Arial"/>
                <a:cs typeface="Arial"/>
                <a:sym typeface="Arial"/>
              </a:rPr>
              <a:t>)</a:t>
            </a:r>
            <a:r>
              <a:rPr lang="en-US" dirty="0">
                <a:latin typeface="Arial"/>
                <a:ea typeface="Arial"/>
                <a:cs typeface="Arial"/>
                <a:sym typeface="Arial"/>
              </a:rPr>
              <a:t> to do dimension reduction and then reconstruct, click button “</a:t>
            </a:r>
            <a:r>
              <a:rPr lang="en-US" altLang="zh-TW" dirty="0">
                <a:solidFill>
                  <a:schemeClr val="tx1"/>
                </a:solidFill>
              </a:rPr>
              <a:t>4.1 Image Reconstruction</a:t>
            </a:r>
            <a:r>
              <a:rPr lang="en-US" dirty="0">
                <a:latin typeface="Arial"/>
                <a:ea typeface="Arial"/>
                <a:cs typeface="Arial"/>
                <a:sym typeface="Arial"/>
              </a:rPr>
              <a:t>” and show original </a:t>
            </a:r>
            <a:r>
              <a:rPr lang="en-US" dirty="0"/>
              <a:t>and reconstructed </a:t>
            </a:r>
            <a:r>
              <a:rPr lang="en-US" dirty="0">
                <a:latin typeface="Arial"/>
                <a:ea typeface="Arial"/>
                <a:cs typeface="Arial"/>
                <a:sym typeface="Arial"/>
              </a:rPr>
              <a:t>images.</a:t>
            </a:r>
          </a:p>
          <a:p>
            <a:pPr marL="342900">
              <a:lnSpc>
                <a:spcPct val="100000"/>
              </a:lnSpc>
              <a:spcBef>
                <a:spcPts val="0"/>
              </a:spcBef>
              <a:buSzPts val="2000"/>
            </a:pPr>
            <a:r>
              <a:rPr lang="en-US" dirty="0">
                <a:latin typeface="Arial"/>
                <a:ea typeface="Arial"/>
                <a:cs typeface="Arial"/>
                <a:sym typeface="Arial"/>
              </a:rPr>
              <a:t>H</a:t>
            </a:r>
            <a:r>
              <a:rPr lang="en-US" dirty="0"/>
              <a:t>int: Use PCA from python library </a:t>
            </a:r>
            <a:r>
              <a:rPr lang="en-US" dirty="0" err="1">
                <a:latin typeface="Consolas" panose="020B0609020204030204" pitchFamily="49" charset="0"/>
              </a:rPr>
              <a:t>sklearn.decomposition</a:t>
            </a:r>
            <a:endParaRPr lang="en-US" dirty="0">
              <a:latin typeface="Consolas" panose="020B0609020204030204" pitchFamily="49" charset="0"/>
            </a:endParaRPr>
          </a:p>
          <a:p>
            <a:pPr marL="0" indent="0">
              <a:lnSpc>
                <a:spcPct val="100000"/>
              </a:lnSpc>
              <a:spcBef>
                <a:spcPts val="0"/>
              </a:spcBef>
              <a:buSzPts val="2000"/>
              <a:buNone/>
            </a:pPr>
            <a:r>
              <a:rPr lang="en-US" dirty="0">
                <a:latin typeface="Consolas" panose="020B0609020204030204" pitchFamily="49" charset="0"/>
                <a:ea typeface="Arial"/>
                <a:cs typeface="Arial"/>
                <a:sym typeface="Arial"/>
              </a:rPr>
              <a:t>	Use matplotlib to show all images at once</a:t>
            </a:r>
            <a:br>
              <a:rPr lang="en-US" dirty="0">
                <a:latin typeface="Arial"/>
                <a:ea typeface="Arial"/>
                <a:cs typeface="Arial"/>
                <a:sym typeface="Arial"/>
              </a:rPr>
            </a:br>
            <a:br>
              <a:rPr lang="en-US" dirty="0">
                <a:latin typeface="Arial"/>
                <a:ea typeface="Arial"/>
                <a:cs typeface="Arial"/>
                <a:sym typeface="Arial"/>
              </a:rPr>
            </a:br>
            <a:br>
              <a:rPr lang="en-US" dirty="0">
                <a:latin typeface="Arial"/>
                <a:ea typeface="Arial"/>
                <a:cs typeface="Arial"/>
                <a:sym typeface="Arial"/>
              </a:rPr>
            </a:br>
            <a:br>
              <a:rPr lang="en-US" dirty="0">
                <a:latin typeface="Arial"/>
                <a:ea typeface="Arial"/>
                <a:cs typeface="Arial"/>
                <a:sym typeface="Arial"/>
              </a:rPr>
            </a:br>
            <a:br>
              <a:rPr lang="en-US" dirty="0">
                <a:latin typeface="Arial"/>
                <a:ea typeface="Arial"/>
                <a:cs typeface="Arial"/>
                <a:sym typeface="Arial"/>
              </a:rPr>
            </a:br>
            <a:br>
              <a:rPr lang="en-US" dirty="0">
                <a:latin typeface="Arial"/>
                <a:ea typeface="Arial"/>
                <a:cs typeface="Arial"/>
                <a:sym typeface="Arial"/>
              </a:rPr>
            </a:br>
            <a:br>
              <a:rPr lang="en-US" dirty="0">
                <a:latin typeface="Arial"/>
                <a:ea typeface="Arial"/>
                <a:cs typeface="Arial"/>
                <a:sym typeface="Arial"/>
              </a:rPr>
            </a:br>
            <a:br>
              <a:rPr lang="en-US" dirty="0">
                <a:latin typeface="Arial"/>
                <a:ea typeface="Arial"/>
                <a:cs typeface="Arial"/>
                <a:sym typeface="Arial"/>
              </a:rPr>
            </a:br>
            <a:endParaRPr dirty="0">
              <a:latin typeface="Arial"/>
              <a:ea typeface="Arial"/>
              <a:cs typeface="Arial"/>
              <a:sym typeface="Arial"/>
            </a:endParaRPr>
          </a:p>
        </p:txBody>
      </p:sp>
      <p:sp>
        <p:nvSpPr>
          <p:cNvPr id="65" name="Google Shape;65;p1"/>
          <p:cNvSpPr txBox="1">
            <a:spLocks noGrp="1"/>
          </p:cNvSpPr>
          <p:nvPr>
            <p:ph type="sldNum" idx="12"/>
          </p:nvPr>
        </p:nvSpPr>
        <p:spPr>
          <a:xfrm>
            <a:off x="7076039" y="6771272"/>
            <a:ext cx="2057399" cy="273844"/>
          </a:xfrm>
          <a:prstGeom prst="rect">
            <a:avLst/>
          </a:prstGeom>
          <a:noFill/>
          <a:ln>
            <a:noFill/>
          </a:ln>
        </p:spPr>
        <p:txBody>
          <a:bodyPr spcFirstLastPara="1" wrap="square" lIns="68550" tIns="34275" rIns="68550" bIns="34275" anchor="ctr" anchorCtr="0">
            <a:noAutofit/>
          </a:bodyPr>
          <a:lstStyle/>
          <a:p>
            <a:pPr marL="0" lvl="0" indent="0" algn="r" rtl="0">
              <a:lnSpc>
                <a:spcPct val="100000"/>
              </a:lnSpc>
              <a:spcBef>
                <a:spcPts val="0"/>
              </a:spcBef>
              <a:spcAft>
                <a:spcPts val="0"/>
              </a:spcAft>
              <a:buClr>
                <a:srgbClr val="888888"/>
              </a:buClr>
              <a:buSzPts val="225"/>
              <a:buFont typeface="Calibri"/>
              <a:buNone/>
            </a:pPr>
            <a:fld id="{00000000-1234-1234-1234-123412341234}" type="slidenum">
              <a:rPr lang="en-US" sz="900">
                <a:solidFill>
                  <a:srgbClr val="888888"/>
                </a:solidFill>
                <a:latin typeface="Calibri"/>
                <a:ea typeface="Calibri"/>
                <a:cs typeface="Calibri"/>
                <a:sym typeface="Calibri"/>
              </a:rPr>
              <a:t>16</a:t>
            </a:fld>
            <a:endParaRPr sz="900">
              <a:solidFill>
                <a:srgbClr val="888888"/>
              </a:solidFill>
              <a:latin typeface="Calibri"/>
              <a:ea typeface="Calibri"/>
              <a:cs typeface="Calibri"/>
              <a:sym typeface="Calibri"/>
            </a:endParaRPr>
          </a:p>
        </p:txBody>
      </p:sp>
      <p:pic>
        <p:nvPicPr>
          <p:cNvPr id="5" name="圖片 4">
            <a:extLst>
              <a:ext uri="{FF2B5EF4-FFF2-40B4-BE49-F238E27FC236}">
                <a16:creationId xmlns:a16="http://schemas.microsoft.com/office/drawing/2014/main" id="{568F4034-6C32-4CB8-8193-A7B48089A117}"/>
              </a:ext>
            </a:extLst>
          </p:cNvPr>
          <p:cNvPicPr>
            <a:picLocks noChangeAspect="1"/>
          </p:cNvPicPr>
          <p:nvPr/>
        </p:nvPicPr>
        <p:blipFill>
          <a:blip r:embed="rId3"/>
          <a:stretch>
            <a:fillRect/>
          </a:stretch>
        </p:blipFill>
        <p:spPr>
          <a:xfrm>
            <a:off x="516194" y="2507008"/>
            <a:ext cx="8627806" cy="3896842"/>
          </a:xfrm>
          <a:prstGeom prst="rect">
            <a:avLst/>
          </a:prstGeom>
        </p:spPr>
      </p:pic>
      <p:sp>
        <p:nvSpPr>
          <p:cNvPr id="6" name="文字方塊 5">
            <a:extLst>
              <a:ext uri="{FF2B5EF4-FFF2-40B4-BE49-F238E27FC236}">
                <a16:creationId xmlns:a16="http://schemas.microsoft.com/office/drawing/2014/main" id="{E2604CD4-120F-4FAF-965C-71357E7F77E8}"/>
              </a:ext>
            </a:extLst>
          </p:cNvPr>
          <p:cNvSpPr txBox="1"/>
          <p:nvPr/>
        </p:nvSpPr>
        <p:spPr>
          <a:xfrm rot="16200000">
            <a:off x="140110" y="2664263"/>
            <a:ext cx="622286" cy="307777"/>
          </a:xfrm>
          <a:prstGeom prst="rect">
            <a:avLst/>
          </a:prstGeom>
          <a:noFill/>
        </p:spPr>
        <p:txBody>
          <a:bodyPr wrap="none" rtlCol="0">
            <a:spAutoFit/>
          </a:bodyPr>
          <a:lstStyle/>
          <a:p>
            <a:r>
              <a:rPr lang="en-US" altLang="zh-TW" dirty="0"/>
              <a:t>origin</a:t>
            </a:r>
            <a:endParaRPr lang="zh-TW" altLang="en-US" dirty="0"/>
          </a:p>
        </p:txBody>
      </p:sp>
      <p:sp>
        <p:nvSpPr>
          <p:cNvPr id="11" name="文字方塊 10">
            <a:extLst>
              <a:ext uri="{FF2B5EF4-FFF2-40B4-BE49-F238E27FC236}">
                <a16:creationId xmlns:a16="http://schemas.microsoft.com/office/drawing/2014/main" id="{FC1F57B0-EE23-444A-A529-FCBC7E373B55}"/>
              </a:ext>
            </a:extLst>
          </p:cNvPr>
          <p:cNvSpPr txBox="1"/>
          <p:nvPr/>
        </p:nvSpPr>
        <p:spPr>
          <a:xfrm rot="16200000">
            <a:off x="-198012" y="3760560"/>
            <a:ext cx="1308371" cy="307777"/>
          </a:xfrm>
          <a:prstGeom prst="rect">
            <a:avLst/>
          </a:prstGeom>
          <a:noFill/>
        </p:spPr>
        <p:txBody>
          <a:bodyPr wrap="none" rtlCol="0">
            <a:spAutoFit/>
          </a:bodyPr>
          <a:lstStyle/>
          <a:p>
            <a:r>
              <a:rPr lang="en-US" altLang="zh-TW" dirty="0"/>
              <a:t>reconstruction</a:t>
            </a:r>
            <a:endParaRPr lang="zh-TW" altLang="en-US" dirty="0"/>
          </a:p>
        </p:txBody>
      </p:sp>
      <p:sp>
        <p:nvSpPr>
          <p:cNvPr id="12" name="文字方塊 11">
            <a:extLst>
              <a:ext uri="{FF2B5EF4-FFF2-40B4-BE49-F238E27FC236}">
                <a16:creationId xmlns:a16="http://schemas.microsoft.com/office/drawing/2014/main" id="{81258743-3243-42B9-9CD1-4F56BF3AC65E}"/>
              </a:ext>
            </a:extLst>
          </p:cNvPr>
          <p:cNvSpPr txBox="1"/>
          <p:nvPr/>
        </p:nvSpPr>
        <p:spPr>
          <a:xfrm rot="16200000">
            <a:off x="137653" y="4851940"/>
            <a:ext cx="622286" cy="307777"/>
          </a:xfrm>
          <a:prstGeom prst="rect">
            <a:avLst/>
          </a:prstGeom>
          <a:noFill/>
        </p:spPr>
        <p:txBody>
          <a:bodyPr wrap="none" rtlCol="0">
            <a:spAutoFit/>
          </a:bodyPr>
          <a:lstStyle/>
          <a:p>
            <a:r>
              <a:rPr lang="en-US" altLang="zh-TW" dirty="0"/>
              <a:t>origin</a:t>
            </a:r>
            <a:endParaRPr lang="zh-TW" altLang="en-US" dirty="0"/>
          </a:p>
        </p:txBody>
      </p:sp>
      <p:sp>
        <p:nvSpPr>
          <p:cNvPr id="13" name="文字方塊 12">
            <a:extLst>
              <a:ext uri="{FF2B5EF4-FFF2-40B4-BE49-F238E27FC236}">
                <a16:creationId xmlns:a16="http://schemas.microsoft.com/office/drawing/2014/main" id="{61A39496-1E23-4D67-A476-1AB9EB4B6200}"/>
              </a:ext>
            </a:extLst>
          </p:cNvPr>
          <p:cNvSpPr txBox="1"/>
          <p:nvPr/>
        </p:nvSpPr>
        <p:spPr>
          <a:xfrm rot="16200000">
            <a:off x="-200469" y="5948237"/>
            <a:ext cx="1308371" cy="307777"/>
          </a:xfrm>
          <a:prstGeom prst="rect">
            <a:avLst/>
          </a:prstGeom>
          <a:noFill/>
        </p:spPr>
        <p:txBody>
          <a:bodyPr wrap="none" rtlCol="0">
            <a:spAutoFit/>
          </a:bodyPr>
          <a:lstStyle/>
          <a:p>
            <a:r>
              <a:rPr lang="en-US" altLang="zh-TW" dirty="0"/>
              <a:t>reconstruction</a:t>
            </a:r>
            <a:endParaRPr lang="zh-TW"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2" name="Google Shape;72;p2"/>
          <p:cNvSpPr txBox="1">
            <a:spLocks noGrp="1"/>
          </p:cNvSpPr>
          <p:nvPr>
            <p:ph type="sldNum" idx="12"/>
          </p:nvPr>
        </p:nvSpPr>
        <p:spPr>
          <a:xfrm>
            <a:off x="7076039" y="6601668"/>
            <a:ext cx="2057399" cy="273844"/>
          </a:xfrm>
          <a:prstGeom prst="rect">
            <a:avLst/>
          </a:prstGeom>
          <a:noFill/>
          <a:ln>
            <a:noFill/>
          </a:ln>
        </p:spPr>
        <p:txBody>
          <a:bodyPr spcFirstLastPara="1" wrap="square" lIns="68550" tIns="34275" rIns="68550" bIns="34275" anchor="ctr" anchorCtr="0">
            <a:noAutofit/>
          </a:bodyPr>
          <a:lstStyle/>
          <a:p>
            <a:pPr marL="0" lvl="0" indent="0" algn="r" rtl="0">
              <a:lnSpc>
                <a:spcPct val="100000"/>
              </a:lnSpc>
              <a:spcBef>
                <a:spcPts val="0"/>
              </a:spcBef>
              <a:spcAft>
                <a:spcPts val="0"/>
              </a:spcAft>
              <a:buClr>
                <a:srgbClr val="888888"/>
              </a:buClr>
              <a:buSzPts val="225"/>
              <a:buFont typeface="Calibri"/>
              <a:buNone/>
            </a:pPr>
            <a:fld id="{00000000-1234-1234-1234-123412341234}" type="slidenum">
              <a:rPr lang="en-US" sz="900">
                <a:solidFill>
                  <a:srgbClr val="888888"/>
                </a:solidFill>
                <a:latin typeface="Calibri"/>
                <a:ea typeface="Calibri"/>
                <a:cs typeface="Calibri"/>
                <a:sym typeface="Calibri"/>
              </a:rPr>
              <a:t>17</a:t>
            </a:fld>
            <a:endParaRPr sz="900">
              <a:solidFill>
                <a:srgbClr val="888888"/>
              </a:solidFill>
              <a:latin typeface="Calibri"/>
              <a:ea typeface="Calibri"/>
              <a:cs typeface="Calibri"/>
              <a:sym typeface="Calibri"/>
            </a:endParaRPr>
          </a:p>
        </p:txBody>
      </p:sp>
      <p:sp>
        <p:nvSpPr>
          <p:cNvPr id="73" name="Google Shape;73;p2"/>
          <p:cNvSpPr txBox="1">
            <a:spLocks noGrp="1"/>
          </p:cNvSpPr>
          <p:nvPr>
            <p:ph type="title"/>
          </p:nvPr>
        </p:nvSpPr>
        <p:spPr>
          <a:xfrm>
            <a:off x="0" y="11687"/>
            <a:ext cx="9133500" cy="637500"/>
          </a:xfrm>
          <a:prstGeom prst="rect">
            <a:avLst/>
          </a:prstGeom>
          <a:noFill/>
          <a:ln>
            <a:noFill/>
          </a:ln>
        </p:spPr>
        <p:txBody>
          <a:bodyPr spcFirstLastPara="1" wrap="square" lIns="68550" tIns="34275" rIns="68550" bIns="34275" anchor="ctr" anchorCtr="0">
            <a:noAutofit/>
          </a:bodyPr>
          <a:lstStyle/>
          <a:p>
            <a:pPr lvl="0">
              <a:buSzPts val="700"/>
            </a:pPr>
            <a:r>
              <a:rPr lang="en-US" sz="2000" b="1" dirty="0">
                <a:latin typeface="Arial"/>
                <a:ea typeface="Arial"/>
                <a:cs typeface="Arial"/>
                <a:sym typeface="Arial"/>
              </a:rPr>
              <a:t>4.2 (10%) PCA - </a:t>
            </a:r>
            <a:r>
              <a:rPr lang="en-US" sz="2000" b="1" dirty="0">
                <a:ea typeface="Arial"/>
                <a:cs typeface="Arial"/>
                <a:sym typeface="Arial"/>
              </a:rPr>
              <a:t>Compute the Reconstruction Error </a:t>
            </a:r>
            <a:r>
              <a:rPr lang="en-US" sz="2000" b="1" dirty="0">
                <a:latin typeface="Arial"/>
                <a:ea typeface="Arial"/>
                <a:cs typeface="Arial"/>
                <a:sym typeface="Arial"/>
              </a:rPr>
              <a:t>(2/2) 	</a:t>
            </a:r>
            <a:r>
              <a:rPr lang="en-US" sz="1600" dirty="0"/>
              <a:t>(</a:t>
            </a:r>
            <a:r>
              <a:rPr lang="en-US" sz="1600" dirty="0" err="1"/>
              <a:t>出題：Willy</a:t>
            </a:r>
            <a:r>
              <a:rPr lang="en-US" sz="1600" dirty="0"/>
              <a:t>)</a:t>
            </a:r>
            <a:endParaRPr sz="2800" b="1" dirty="0">
              <a:latin typeface="Arial"/>
              <a:ea typeface="Arial"/>
              <a:cs typeface="Arial"/>
              <a:sym typeface="Arial"/>
            </a:endParaRPr>
          </a:p>
        </p:txBody>
      </p:sp>
      <mc:AlternateContent xmlns:mc="http://schemas.openxmlformats.org/markup-compatibility/2006" xmlns:a14="http://schemas.microsoft.com/office/drawing/2010/main">
        <mc:Choice Requires="a14">
          <p:sp>
            <p:nvSpPr>
              <p:cNvPr id="5" name="Google Shape;64;p1">
                <a:extLst>
                  <a:ext uri="{FF2B5EF4-FFF2-40B4-BE49-F238E27FC236}">
                    <a16:creationId xmlns:a16="http://schemas.microsoft.com/office/drawing/2014/main" id="{45FFCE7D-B5A2-4ED2-86CB-F098CFC662AF}"/>
                  </a:ext>
                </a:extLst>
              </p:cNvPr>
              <p:cNvSpPr txBox="1">
                <a:spLocks/>
              </p:cNvSpPr>
              <p:nvPr/>
            </p:nvSpPr>
            <p:spPr>
              <a:xfrm>
                <a:off x="0" y="649187"/>
                <a:ext cx="8780336" cy="1125511"/>
              </a:xfrm>
              <a:prstGeom prst="rect">
                <a:avLst/>
              </a:prstGeom>
              <a:noFill/>
              <a:ln>
                <a:noFill/>
              </a:ln>
            </p:spPr>
            <p:txBody>
              <a:bodyPr spcFirstLastPara="1" wrap="square" lIns="68550" tIns="34275" rIns="68550" bIns="34275" anchor="t" anchorCtr="0">
                <a:noAutofit/>
              </a:bodyPr>
              <a:lstStyle>
                <a:defPPr marR="0" lvl="0" algn="l" rtl="0">
                  <a:lnSpc>
                    <a:spcPct val="100000"/>
                  </a:lnSpc>
                  <a:spcBef>
                    <a:spcPts val="0"/>
                  </a:spcBef>
                  <a:spcAft>
                    <a:spcPts val="0"/>
                  </a:spcAft>
                </a:defPPr>
                <a:lvl1pPr marL="457200" marR="0" lvl="0" indent="-355600" algn="l" rtl="0">
                  <a:lnSpc>
                    <a:spcPct val="90000"/>
                  </a:lnSpc>
                  <a:spcBef>
                    <a:spcPts val="750"/>
                  </a:spcBef>
                  <a:spcAft>
                    <a:spcPts val="0"/>
                  </a:spcAft>
                  <a:buClr>
                    <a:schemeClr val="dk1"/>
                  </a:buClr>
                  <a:buSzPts val="2000"/>
                  <a:buFont typeface="Noto Sans Symbols"/>
                  <a:buChar char="❑"/>
                  <a:defRPr sz="2000" b="0" i="0" u="none" strike="noStrike" cap="none">
                    <a:solidFill>
                      <a:schemeClr val="dk1"/>
                    </a:solidFill>
                    <a:latin typeface="Arial"/>
                    <a:ea typeface="Arial"/>
                    <a:cs typeface="Arial"/>
                    <a:sym typeface="Arial"/>
                  </a:defRPr>
                </a:lvl1pPr>
                <a:lvl2pPr marL="914400" marR="0" lvl="1" indent="-342900" algn="l" rtl="0">
                  <a:lnSpc>
                    <a:spcPct val="90000"/>
                  </a:lnSpc>
                  <a:spcBef>
                    <a:spcPts val="375"/>
                  </a:spcBef>
                  <a:spcAft>
                    <a:spcPts val="0"/>
                  </a:spcAft>
                  <a:buClr>
                    <a:schemeClr val="dk1"/>
                  </a:buClr>
                  <a:buSzPts val="1800"/>
                  <a:buFont typeface="Noto Sans Symbols"/>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pPr marL="357188" indent="-357188">
                  <a:lnSpc>
                    <a:spcPct val="100000"/>
                  </a:lnSpc>
                  <a:spcBef>
                    <a:spcPts val="0"/>
                  </a:spcBef>
                </a:pPr>
                <a:r>
                  <a:rPr lang="en-US" dirty="0"/>
                  <a:t>Given: Images of </a:t>
                </a:r>
                <a:r>
                  <a:rPr lang="en-US" altLang="zh-TW" dirty="0">
                    <a:latin typeface="Arial"/>
                    <a:ea typeface="Arial"/>
                    <a:cs typeface="Arial"/>
                    <a:sym typeface="Arial"/>
                  </a:rPr>
                  <a:t>NBA team logo</a:t>
                </a:r>
                <a:endParaRPr lang="en-US" dirty="0"/>
              </a:p>
              <a:p>
                <a:pPr marL="357188" indent="-357188">
                  <a:lnSpc>
                    <a:spcPct val="100000"/>
                  </a:lnSpc>
                  <a:spcBef>
                    <a:spcPts val="0"/>
                  </a:spcBef>
                </a:pPr>
                <a:r>
                  <a:rPr lang="en-US" dirty="0"/>
                  <a:t>Q2: Computing the </a:t>
                </a:r>
                <a:r>
                  <a:rPr lang="en-US" dirty="0">
                    <a:solidFill>
                      <a:srgbClr val="FF0000"/>
                    </a:solidFill>
                  </a:rPr>
                  <a:t>reconstruction error (RE) </a:t>
                </a:r>
                <a:r>
                  <a:rPr lang="en-US" dirty="0"/>
                  <a:t>for each logo, click button “</a:t>
                </a:r>
                <a:r>
                  <a:rPr lang="en-US" altLang="zh-TW" dirty="0">
                    <a:solidFill>
                      <a:schemeClr val="tx1"/>
                    </a:solidFill>
                  </a:rPr>
                  <a:t>4.2 Compute the reconstruction error</a:t>
                </a:r>
                <a:r>
                  <a:rPr lang="en-US" dirty="0"/>
                  <a:t>” and then print out on the console.</a:t>
                </a:r>
              </a:p>
              <a:p>
                <a:pPr marL="357188" indent="-357188">
                  <a:lnSpc>
                    <a:spcPct val="100000"/>
                  </a:lnSpc>
                  <a:spcBef>
                    <a:spcPts val="0"/>
                  </a:spcBef>
                </a:pPr>
                <a:r>
                  <a:rPr lang="en-US" dirty="0"/>
                  <a:t>EX: </a:t>
                </a:r>
                <a:br>
                  <a:rPr lang="en-US" dirty="0"/>
                </a:br>
                <a:endParaRPr lang="en-US" dirty="0"/>
              </a:p>
              <a:p>
                <a:pPr marL="357188" indent="-357188">
                  <a:lnSpc>
                    <a:spcPct val="100000"/>
                  </a:lnSpc>
                  <a:spcBef>
                    <a:spcPts val="0"/>
                  </a:spcBef>
                </a:pPr>
                <a:endParaRPr lang="en-US" dirty="0"/>
              </a:p>
              <a:p>
                <a:pPr marL="357188" indent="-357188">
                  <a:lnSpc>
                    <a:spcPct val="100000"/>
                  </a:lnSpc>
                  <a:spcBef>
                    <a:spcPts val="0"/>
                  </a:spcBef>
                </a:pPr>
                <a:endParaRPr lang="en-US" dirty="0"/>
              </a:p>
              <a:p>
                <a:pPr marL="357188" indent="-357188">
                  <a:lnSpc>
                    <a:spcPct val="100000"/>
                  </a:lnSpc>
                  <a:spcBef>
                    <a:spcPts val="0"/>
                  </a:spcBef>
                </a:pPr>
                <a:r>
                  <a:rPr lang="en-US" dirty="0"/>
                  <a:t>Using the reference formula as shown below:</a:t>
                </a:r>
              </a:p>
              <a:p>
                <a:pPr marL="0" indent="0">
                  <a:lnSpc>
                    <a:spcPct val="100000"/>
                  </a:lnSpc>
                  <a:spcBef>
                    <a:spcPts val="0"/>
                  </a:spcBef>
                  <a:buNone/>
                </a:pPr>
                <a:r>
                  <a:rPr lang="en-US" dirty="0"/>
                  <a:t>	</a:t>
                </a:r>
                <a:r>
                  <a:rPr lang="en-US" altLang="zh-TW" dirty="0"/>
                  <a:t>1.</a:t>
                </a:r>
                <a:r>
                  <a:rPr lang="zh-TW" altLang="en-US" dirty="0"/>
                  <a:t> </a:t>
                </a:r>
                <a:r>
                  <a:rPr lang="en-US" altLang="zh-TW" dirty="0"/>
                  <a:t>Using PCA to reconstruct image</a:t>
                </a:r>
              </a:p>
              <a:p>
                <a:pPr marL="0" indent="0">
                  <a:lnSpc>
                    <a:spcPct val="100000"/>
                  </a:lnSpc>
                  <a:spcBef>
                    <a:spcPts val="0"/>
                  </a:spcBef>
                  <a:buNone/>
                </a:pPr>
                <a:r>
                  <a:rPr lang="en-US" dirty="0"/>
                  <a:t>	2. Normalize reconstruct image to [0, 255]</a:t>
                </a:r>
              </a:p>
              <a:p>
                <a:pPr marL="0" indent="0">
                  <a:lnSpc>
                    <a:spcPct val="100000"/>
                  </a:lnSpc>
                  <a:spcBef>
                    <a:spcPts val="0"/>
                  </a:spcBef>
                  <a:buNone/>
                </a:pPr>
                <a:r>
                  <a:rPr lang="en-US" dirty="0"/>
                  <a:t>	3. Convert original image and reconstruction image to gray scale</a:t>
                </a:r>
              </a:p>
              <a:p>
                <a:pPr marL="0" indent="0">
                  <a:lnSpc>
                    <a:spcPct val="100000"/>
                  </a:lnSpc>
                  <a:spcBef>
                    <a:spcPts val="0"/>
                  </a:spcBef>
                  <a:buNone/>
                </a:pPr>
                <a:r>
                  <a:rPr lang="en-US" dirty="0"/>
                  <a:t>	4. Calculate reconstruction error using below formula</a:t>
                </a:r>
                <a:br>
                  <a:rPr lang="en-US" dirty="0"/>
                </a:b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𝑅𝐸</m:t>
                      </m:r>
                      <m:r>
                        <a:rPr lang="en-US" b="0" i="1" smtClean="0">
                          <a:latin typeface="Cambria Math" panose="02040503050406030204" pitchFamily="18" charset="0"/>
                        </a:rPr>
                        <m:t>= </m:t>
                      </m:r>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𝑖</m:t>
                          </m:r>
                          <m:r>
                            <a:rPr lang="en-US" altLang="zh-TW" b="0" i="1" smtClean="0">
                              <a:latin typeface="Cambria Math" panose="02040503050406030204" pitchFamily="18" charset="0"/>
                            </a:rPr>
                            <m:t>=1</m:t>
                          </m:r>
                        </m:sub>
                        <m:sup>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𝑛</m:t>
                              </m:r>
                            </m:e>
                            <m:sub>
                              <m:r>
                                <a:rPr lang="en-US" altLang="zh-TW" b="0" i="1" smtClean="0">
                                  <a:latin typeface="Cambria Math" panose="02040503050406030204" pitchFamily="18" charset="0"/>
                                </a:rPr>
                                <m:t>𝑝𝑖𝑥𝑒𝑙𝑠</m:t>
                              </m:r>
                            </m:sub>
                          </m:sSub>
                        </m:sup>
                        <m:e>
                          <m:r>
                            <a:rPr lang="en-US" altLang="zh-TW" b="0" i="1" smtClean="0">
                              <a:latin typeface="Cambria Math" panose="02040503050406030204" pitchFamily="18" charset="0"/>
                            </a:rPr>
                            <m:t>||</m:t>
                          </m:r>
                          <m:acc>
                            <m:accPr>
                              <m:chr m:val="⃗"/>
                              <m:ctrlPr>
                                <a:rPr lang="en-US" altLang="zh-TW" i="1">
                                  <a:latin typeface="Cambria Math" panose="02040503050406030204" pitchFamily="18" charset="0"/>
                                </a:rPr>
                              </m:ctrlPr>
                            </m:accPr>
                            <m:e>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𝑖</m:t>
                                  </m:r>
                                </m:sub>
                              </m:sSub>
                            </m:e>
                          </m:acc>
                          <m:r>
                            <a:rPr lang="en-US" altLang="zh-TW" i="1">
                              <a:latin typeface="Cambria Math" panose="02040503050406030204" pitchFamily="18" charset="0"/>
                            </a:rPr>
                            <m:t>−</m:t>
                          </m:r>
                          <m:acc>
                            <m:accPr>
                              <m:chr m:val="⃗"/>
                              <m:ctrlPr>
                                <a:rPr lang="en-US" altLang="zh-TW" i="1">
                                  <a:latin typeface="Cambria Math" panose="02040503050406030204" pitchFamily="18" charset="0"/>
                                </a:rPr>
                              </m:ctrlPr>
                            </m:accPr>
                            <m:e>
                              <m:sSub>
                                <m:sSubPr>
                                  <m:ctrlPr>
                                    <a:rPr lang="en-US" altLang="zh-TW" i="1">
                                      <a:latin typeface="Cambria Math" panose="02040503050406030204" pitchFamily="18" charset="0"/>
                                    </a:rPr>
                                  </m:ctrlPr>
                                </m:sSubPr>
                                <m:e>
                                  <m:r>
                                    <a:rPr lang="en-US" altLang="zh-TW" i="1">
                                      <a:latin typeface="Cambria Math" panose="02040503050406030204" pitchFamily="18" charset="0"/>
                                    </a:rPr>
                                    <m:t>𝑦</m:t>
                                  </m:r>
                                </m:e>
                                <m:sub>
                                  <m:r>
                                    <a:rPr lang="en-US" altLang="zh-TW" i="1">
                                      <a:latin typeface="Cambria Math" panose="02040503050406030204" pitchFamily="18" charset="0"/>
                                    </a:rPr>
                                    <m:t>𝑖</m:t>
                                  </m:r>
                                </m:sub>
                              </m:sSub>
                            </m:e>
                          </m:acc>
                          <m:r>
                            <a:rPr lang="en-US" altLang="zh-TW" i="1">
                              <a:latin typeface="Cambria Math" panose="02040503050406030204" pitchFamily="18" charset="0"/>
                            </a:rPr>
                            <m:t>||</m:t>
                          </m:r>
                        </m:e>
                      </m:nary>
                      <m:r>
                        <a:rPr lang="en-US" altLang="zh-TW" b="0" i="1" smtClean="0">
                          <a:latin typeface="Cambria Math" panose="02040503050406030204" pitchFamily="18" charset="0"/>
                        </a:rPr>
                        <m:t>, </m:t>
                      </m:r>
                      <m:r>
                        <a:rPr lang="en-US" altLang="zh-TW" b="0" i="1" smtClean="0">
                          <a:latin typeface="Cambria Math" panose="02040503050406030204" pitchFamily="18" charset="0"/>
                        </a:rPr>
                        <m:t>𝑤h𝑒𝑟𝑒</m:t>
                      </m:r>
                    </m:oMath>
                    <m:oMath xmlns:m="http://schemas.openxmlformats.org/officeDocument/2006/math">
                      <m:acc>
                        <m:accPr>
                          <m:chr m:val="⃗"/>
                          <m:ctrlPr>
                            <a:rPr lang="en-US" altLang="zh-TW" b="0" i="1" smtClean="0">
                              <a:latin typeface="Cambria Math" panose="02040503050406030204" pitchFamily="18" charset="0"/>
                            </a:rPr>
                          </m:ctrlPr>
                        </m:acc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𝑖</m:t>
                              </m:r>
                            </m:sub>
                          </m:sSub>
                        </m:e>
                      </m:acc>
                      <m:r>
                        <a:rPr lang="en-US" altLang="zh-TW" b="0" i="1" smtClean="0">
                          <a:latin typeface="Cambria Math" panose="02040503050406030204" pitchFamily="18" charset="0"/>
                        </a:rPr>
                        <m:t> </m:t>
                      </m:r>
                      <m:r>
                        <a:rPr lang="en-US" altLang="zh-TW" b="0" i="1" smtClean="0">
                          <a:latin typeface="Cambria Math" panose="02040503050406030204" pitchFamily="18" charset="0"/>
                        </a:rPr>
                        <m:t>𝑖𝑠</m:t>
                      </m:r>
                      <m:r>
                        <a:rPr lang="en-US" altLang="zh-TW" b="0" i="1" smtClean="0">
                          <a:latin typeface="Cambria Math" panose="02040503050406030204" pitchFamily="18" charset="0"/>
                        </a:rPr>
                        <m:t> </m:t>
                      </m:r>
                      <m:r>
                        <a:rPr lang="en-US" altLang="zh-TW" b="0" i="1" smtClean="0">
                          <a:latin typeface="Cambria Math" panose="02040503050406030204" pitchFamily="18" charset="0"/>
                        </a:rPr>
                        <m:t>𝑡h𝑒</m:t>
                      </m:r>
                      <m:r>
                        <a:rPr lang="en-US" altLang="zh-TW" b="0" i="1" smtClean="0">
                          <a:latin typeface="Cambria Math" panose="02040503050406030204" pitchFamily="18" charset="0"/>
                        </a:rPr>
                        <m:t> </m:t>
                      </m:r>
                      <m:r>
                        <a:rPr lang="en-US" altLang="zh-TW" b="0" i="1" smtClean="0">
                          <a:solidFill>
                            <a:srgbClr val="FF0000"/>
                          </a:solidFill>
                          <a:latin typeface="Cambria Math" panose="02040503050406030204" pitchFamily="18" charset="0"/>
                        </a:rPr>
                        <m:t>𝑔𝑟𝑎𝑦</m:t>
                      </m:r>
                      <m:r>
                        <a:rPr lang="en-US" altLang="zh-TW" b="0" i="1" smtClean="0">
                          <a:solidFill>
                            <a:srgbClr val="FF0000"/>
                          </a:solidFill>
                          <a:latin typeface="Cambria Math" panose="02040503050406030204" pitchFamily="18" charset="0"/>
                        </a:rPr>
                        <m:t> </m:t>
                      </m:r>
                      <m:r>
                        <a:rPr lang="en-US" altLang="zh-TW" b="0" i="1" smtClean="0">
                          <a:solidFill>
                            <a:srgbClr val="FF0000"/>
                          </a:solidFill>
                          <a:latin typeface="Cambria Math" panose="02040503050406030204" pitchFamily="18" charset="0"/>
                        </a:rPr>
                        <m:t>𝑣𝑎𝑙𝑢𝑒</m:t>
                      </m:r>
                      <m:r>
                        <a:rPr lang="en-US" altLang="zh-TW" b="0" i="1" smtClean="0">
                          <a:solidFill>
                            <a:srgbClr val="FF0000"/>
                          </a:solidFill>
                          <a:latin typeface="Cambria Math" panose="02040503050406030204" pitchFamily="18" charset="0"/>
                        </a:rPr>
                        <m:t> </m:t>
                      </m:r>
                      <m:r>
                        <a:rPr lang="en-US" altLang="zh-TW" b="0" i="1" smtClean="0">
                          <a:latin typeface="Cambria Math" panose="02040503050406030204" pitchFamily="18" charset="0"/>
                        </a:rPr>
                        <m:t>𝑜𝑓</m:t>
                      </m:r>
                      <m:r>
                        <a:rPr lang="en-US" altLang="zh-TW" b="0" i="1" smtClean="0">
                          <a:latin typeface="Cambria Math" panose="02040503050406030204" pitchFamily="18" charset="0"/>
                        </a:rPr>
                        <m:t> </m:t>
                      </m:r>
                      <m:r>
                        <a:rPr lang="en-US" altLang="zh-TW" b="0" i="1" smtClean="0">
                          <a:latin typeface="Cambria Math" panose="02040503050406030204" pitchFamily="18" charset="0"/>
                        </a:rPr>
                        <m:t>𝑝𝑖𝑥𝑒𝑙</m:t>
                      </m:r>
                      <m:r>
                        <a:rPr lang="en-US" altLang="zh-TW" b="0" i="1" smtClean="0">
                          <a:latin typeface="Cambria Math" panose="02040503050406030204" pitchFamily="18" charset="0"/>
                        </a:rPr>
                        <m:t> </m:t>
                      </m:r>
                      <m:r>
                        <a:rPr lang="en-US" altLang="zh-TW" b="0" i="1" smtClean="0">
                          <a:latin typeface="Cambria Math" panose="02040503050406030204" pitchFamily="18" charset="0"/>
                        </a:rPr>
                        <m:t>𝑖𝑛</m:t>
                      </m:r>
                      <m:r>
                        <a:rPr lang="en-US" altLang="zh-TW" b="0" i="1" smtClean="0">
                          <a:latin typeface="Cambria Math" panose="02040503050406030204" pitchFamily="18" charset="0"/>
                        </a:rPr>
                        <m:t> </m:t>
                      </m:r>
                      <m:r>
                        <a:rPr lang="en-US" altLang="zh-TW" b="0" i="1" smtClean="0">
                          <a:latin typeface="Cambria Math" panose="02040503050406030204" pitchFamily="18" charset="0"/>
                        </a:rPr>
                        <m:t>𝑜𝑟𝑖𝑔𝑖𝑛𝑎𝑙</m:t>
                      </m:r>
                      <m:r>
                        <a:rPr lang="en-US" altLang="zh-TW" b="0" i="1" smtClean="0">
                          <a:latin typeface="Cambria Math" panose="02040503050406030204" pitchFamily="18" charset="0"/>
                        </a:rPr>
                        <m:t> </m:t>
                      </m:r>
                      <m:r>
                        <a:rPr lang="en-US" altLang="zh-TW" b="0" i="1" smtClean="0">
                          <a:latin typeface="Cambria Math" panose="02040503050406030204" pitchFamily="18" charset="0"/>
                        </a:rPr>
                        <m:t>𝑖𝑚𝑎𝑔𝑒</m:t>
                      </m:r>
                    </m:oMath>
                    <m:oMath xmlns:m="http://schemas.openxmlformats.org/officeDocument/2006/math">
                      <m:acc>
                        <m:accPr>
                          <m:chr m:val="⃗"/>
                          <m:ctrlPr>
                            <a:rPr lang="en-US" altLang="zh-TW" b="0" i="1" smtClean="0">
                              <a:latin typeface="Cambria Math" panose="02040503050406030204" pitchFamily="18" charset="0"/>
                            </a:rPr>
                          </m:ctrlPr>
                        </m:acc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𝑦</m:t>
                              </m:r>
                            </m:e>
                            <m:sub>
                              <m:r>
                                <a:rPr lang="en-US" altLang="zh-TW" b="0" i="1" smtClean="0">
                                  <a:latin typeface="Cambria Math" panose="02040503050406030204" pitchFamily="18" charset="0"/>
                                </a:rPr>
                                <m:t>𝑖</m:t>
                              </m:r>
                            </m:sub>
                          </m:sSub>
                        </m:e>
                      </m:acc>
                      <m:r>
                        <a:rPr lang="en-US" altLang="zh-TW" b="0" i="1" smtClean="0">
                          <a:latin typeface="Cambria Math" panose="02040503050406030204" pitchFamily="18" charset="0"/>
                        </a:rPr>
                        <m:t> </m:t>
                      </m:r>
                      <m:r>
                        <a:rPr lang="en-US" altLang="zh-TW" b="0" i="1" smtClean="0">
                          <a:latin typeface="Cambria Math" panose="02040503050406030204" pitchFamily="18" charset="0"/>
                        </a:rPr>
                        <m:t>𝑖𝑠</m:t>
                      </m:r>
                      <m:r>
                        <a:rPr lang="en-US" altLang="zh-TW" b="0" i="1" smtClean="0">
                          <a:latin typeface="Cambria Math" panose="02040503050406030204" pitchFamily="18" charset="0"/>
                        </a:rPr>
                        <m:t> </m:t>
                      </m:r>
                      <m:r>
                        <a:rPr lang="en-US" altLang="zh-TW" b="0" i="1" smtClean="0">
                          <a:latin typeface="Cambria Math" panose="02040503050406030204" pitchFamily="18" charset="0"/>
                        </a:rPr>
                        <m:t>𝑡h𝑒</m:t>
                      </m:r>
                      <m:r>
                        <a:rPr lang="en-US" altLang="zh-TW" b="0" i="1" smtClean="0">
                          <a:latin typeface="Cambria Math" panose="02040503050406030204" pitchFamily="18" charset="0"/>
                        </a:rPr>
                        <m:t> </m:t>
                      </m:r>
                      <m:r>
                        <a:rPr lang="en-US" altLang="zh-TW" b="0" i="1" smtClean="0">
                          <a:solidFill>
                            <a:srgbClr val="FF0000"/>
                          </a:solidFill>
                          <a:latin typeface="Cambria Math" panose="02040503050406030204" pitchFamily="18" charset="0"/>
                        </a:rPr>
                        <m:t>𝑔𝑟𝑎𝑦</m:t>
                      </m:r>
                      <m:r>
                        <a:rPr lang="en-US" altLang="zh-TW" b="0" i="1" smtClean="0">
                          <a:solidFill>
                            <a:srgbClr val="FF0000"/>
                          </a:solidFill>
                          <a:latin typeface="Cambria Math" panose="02040503050406030204" pitchFamily="18" charset="0"/>
                        </a:rPr>
                        <m:t> </m:t>
                      </m:r>
                      <m:r>
                        <a:rPr lang="en-US" altLang="zh-TW" b="0" i="1" smtClean="0">
                          <a:solidFill>
                            <a:srgbClr val="FF0000"/>
                          </a:solidFill>
                          <a:latin typeface="Cambria Math" panose="02040503050406030204" pitchFamily="18" charset="0"/>
                        </a:rPr>
                        <m:t>𝑣𝑎𝑙𝑢𝑒</m:t>
                      </m:r>
                      <m:r>
                        <a:rPr lang="en-US" altLang="zh-TW" b="0" i="1" smtClean="0">
                          <a:solidFill>
                            <a:srgbClr val="FF0000"/>
                          </a:solidFill>
                          <a:latin typeface="Cambria Math" panose="02040503050406030204" pitchFamily="18" charset="0"/>
                        </a:rPr>
                        <m:t> </m:t>
                      </m:r>
                      <m:r>
                        <a:rPr lang="en-US" altLang="zh-TW" b="0" i="1" smtClean="0">
                          <a:latin typeface="Cambria Math" panose="02040503050406030204" pitchFamily="18" charset="0"/>
                        </a:rPr>
                        <m:t>𝑜𝑓</m:t>
                      </m:r>
                      <m:r>
                        <a:rPr lang="en-US" altLang="zh-TW" b="0" i="1" smtClean="0">
                          <a:latin typeface="Cambria Math" panose="02040503050406030204" pitchFamily="18" charset="0"/>
                        </a:rPr>
                        <m:t> </m:t>
                      </m:r>
                      <m:r>
                        <a:rPr lang="en-US" altLang="zh-TW" b="0" i="1" smtClean="0">
                          <a:latin typeface="Cambria Math" panose="02040503050406030204" pitchFamily="18" charset="0"/>
                        </a:rPr>
                        <m:t>𝑝𝑖𝑥𝑒𝑙</m:t>
                      </m:r>
                      <m:r>
                        <a:rPr lang="en-US" altLang="zh-TW" b="0" i="1" smtClean="0">
                          <a:latin typeface="Cambria Math" panose="02040503050406030204" pitchFamily="18" charset="0"/>
                        </a:rPr>
                        <m:t> </m:t>
                      </m:r>
                      <m:r>
                        <a:rPr lang="en-US" altLang="zh-TW" b="0" i="1" smtClean="0">
                          <a:latin typeface="Cambria Math" panose="02040503050406030204" pitchFamily="18" charset="0"/>
                        </a:rPr>
                        <m:t>𝑖𝑛</m:t>
                      </m:r>
                      <m:r>
                        <a:rPr lang="en-US" altLang="zh-TW" b="0" i="1" smtClean="0">
                          <a:latin typeface="Cambria Math" panose="02040503050406030204" pitchFamily="18" charset="0"/>
                        </a:rPr>
                        <m:t> </m:t>
                      </m:r>
                      <m:r>
                        <a:rPr lang="en-US" altLang="zh-TW" b="0" i="1" smtClean="0">
                          <a:latin typeface="Cambria Math" panose="02040503050406030204" pitchFamily="18" charset="0"/>
                        </a:rPr>
                        <m:t>𝑟𝑒𝑐𝑜𝑛𝑠𝑡𝑟𝑢𝑐𝑡𝑖𝑜𝑛</m:t>
                      </m:r>
                      <m:r>
                        <a:rPr lang="en-US" altLang="zh-TW" b="0" i="1" smtClean="0">
                          <a:latin typeface="Cambria Math" panose="02040503050406030204" pitchFamily="18" charset="0"/>
                        </a:rPr>
                        <m:t> </m:t>
                      </m:r>
                      <m:r>
                        <a:rPr lang="en-US" altLang="zh-TW" b="0" i="1" smtClean="0">
                          <a:latin typeface="Cambria Math" panose="02040503050406030204" pitchFamily="18" charset="0"/>
                        </a:rPr>
                        <m:t>𝑖𝑚𝑎𝑔𝑒</m:t>
                      </m:r>
                    </m:oMath>
                  </m:oMathPara>
                </a14:m>
                <a:br>
                  <a:rPr lang="en-US" dirty="0"/>
                </a:br>
                <a:br>
                  <a:rPr lang="en-US" dirty="0"/>
                </a:br>
                <a:br>
                  <a:rPr lang="en-US" dirty="0"/>
                </a:br>
                <a:br>
                  <a:rPr lang="en-US" dirty="0"/>
                </a:br>
                <a:br>
                  <a:rPr lang="en-US" dirty="0"/>
                </a:br>
                <a:br>
                  <a:rPr lang="en-US" dirty="0"/>
                </a:br>
                <a:endParaRPr lang="en-US" dirty="0"/>
              </a:p>
            </p:txBody>
          </p:sp>
        </mc:Choice>
        <mc:Fallback xmlns="">
          <p:sp>
            <p:nvSpPr>
              <p:cNvPr id="5" name="Google Shape;64;p1">
                <a:extLst>
                  <a:ext uri="{FF2B5EF4-FFF2-40B4-BE49-F238E27FC236}">
                    <a16:creationId xmlns:a16="http://schemas.microsoft.com/office/drawing/2014/main" id="{45FFCE7D-B5A2-4ED2-86CB-F098CFC662AF}"/>
                  </a:ext>
                </a:extLst>
              </p:cNvPr>
              <p:cNvSpPr txBox="1">
                <a:spLocks noRot="1" noChangeAspect="1" noMove="1" noResize="1" noEditPoints="1" noAdjustHandles="1" noChangeArrowheads="1" noChangeShapeType="1" noTextEdit="1"/>
              </p:cNvSpPr>
              <p:nvPr/>
            </p:nvSpPr>
            <p:spPr>
              <a:xfrm>
                <a:off x="0" y="649187"/>
                <a:ext cx="8780336" cy="1125511"/>
              </a:xfrm>
              <a:prstGeom prst="rect">
                <a:avLst/>
              </a:prstGeom>
              <a:blipFill>
                <a:blip r:embed="rId3"/>
                <a:stretch>
                  <a:fillRect l="-1181" t="-6486" b="-368108"/>
                </a:stretch>
              </a:blipFill>
              <a:ln>
                <a:noFill/>
              </a:ln>
            </p:spPr>
            <p:txBody>
              <a:bodyPr/>
              <a:lstStyle/>
              <a:p>
                <a:r>
                  <a:rPr lang="zh-TW" altLang="en-US">
                    <a:noFill/>
                  </a:rPr>
                  <a:t> </a:t>
                </a:r>
              </a:p>
            </p:txBody>
          </p:sp>
        </mc:Fallback>
      </mc:AlternateContent>
      <p:sp>
        <p:nvSpPr>
          <p:cNvPr id="2" name="文字方塊 1">
            <a:extLst>
              <a:ext uri="{FF2B5EF4-FFF2-40B4-BE49-F238E27FC236}">
                <a16:creationId xmlns:a16="http://schemas.microsoft.com/office/drawing/2014/main" id="{208DCAC9-4995-479E-87FC-684C49315BA2}"/>
              </a:ext>
            </a:extLst>
          </p:cNvPr>
          <p:cNvSpPr txBox="1"/>
          <p:nvPr/>
        </p:nvSpPr>
        <p:spPr>
          <a:xfrm>
            <a:off x="856953" y="1678079"/>
            <a:ext cx="8318092" cy="954107"/>
          </a:xfrm>
          <a:prstGeom prst="rect">
            <a:avLst/>
          </a:prstGeom>
          <a:noFill/>
        </p:spPr>
        <p:txBody>
          <a:bodyPr wrap="square" rtlCol="0">
            <a:spAutoFit/>
          </a:bodyPr>
          <a:lstStyle/>
          <a:p>
            <a:r>
              <a:rPr lang="en-US" altLang="zh-TW" dirty="0"/>
              <a:t>[4214708, 27793154, 26582084, 30843153, 32780303, 30726368, 27606505, 19924229, 30379090, 31211554, 31149559, 30267885, 22194939, 13194457, 30980966, 26039009, 26227989, 32877982, 31474702, 15196576, 18912022, 31835902, 24525323, 29398470, 24614317, 31329428, 28970970, 33122038, 29224809, 27085982]</a:t>
            </a:r>
            <a:endParaRPr lang="zh-TW"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59">
            <a:extLst>
              <a:ext uri="{FF2B5EF4-FFF2-40B4-BE49-F238E27FC236}">
                <a16:creationId xmlns:a16="http://schemas.microsoft.com/office/drawing/2014/main" id="{1081D09D-EBB2-4ACC-BB5D-D11C4BE37AD4}"/>
              </a:ext>
            </a:extLst>
          </p:cNvPr>
          <p:cNvSpPr txBox="1">
            <a:spLocks/>
          </p:cNvSpPr>
          <p:nvPr/>
        </p:nvSpPr>
        <p:spPr>
          <a:xfrm>
            <a:off x="-33640" y="116444"/>
            <a:ext cx="9279721" cy="456116"/>
          </a:xfrm>
          <a:prstGeom prst="rect">
            <a:avLst/>
          </a:prstGeom>
          <a:noFill/>
          <a:ln>
            <a:noFill/>
          </a:ln>
        </p:spPr>
        <p:txBody>
          <a:bodyPr lIns="68569" tIns="34275" rIns="68569" bIns="34275" anchor="ctr" anchorCtr="0">
            <a:noAutofit/>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marL="1949054" indent="-1949054">
              <a:buSzPct val="25000"/>
            </a:pPr>
            <a:r>
              <a:rPr lang="en-US" altLang="zh-TW" sz="2400" b="1" dirty="0"/>
              <a:t>5.0 (20%)Dogs and Cats classification Using R</a:t>
            </a:r>
            <a:r>
              <a:rPr lang="en-US" altLang="zh-CN" sz="2400" b="1" dirty="0"/>
              <a:t>esNet50</a:t>
            </a:r>
            <a:r>
              <a:rPr lang="en-US" altLang="zh-TW" sz="2400" b="1" dirty="0"/>
              <a:t> </a:t>
            </a:r>
            <a:r>
              <a:rPr lang="en-US" altLang="zh-TW" sz="1800" dirty="0"/>
              <a:t>(</a:t>
            </a:r>
            <a:r>
              <a:rPr lang="zh-CN" altLang="en-US" sz="1800" dirty="0"/>
              <a:t>出題：</a:t>
            </a:r>
            <a:r>
              <a:rPr lang="zh-TW" altLang="en-US" sz="1600" dirty="0"/>
              <a:t>育成</a:t>
            </a:r>
            <a:r>
              <a:rPr lang="en-US" altLang="zh-TW" sz="1600" dirty="0"/>
              <a:t>)</a:t>
            </a:r>
            <a:endParaRPr lang="en-US" altLang="zh-TW" sz="2400" dirty="0"/>
          </a:p>
        </p:txBody>
      </p:sp>
      <p:sp>
        <p:nvSpPr>
          <p:cNvPr id="5" name="矩形 4">
            <a:extLst>
              <a:ext uri="{FF2B5EF4-FFF2-40B4-BE49-F238E27FC236}">
                <a16:creationId xmlns:a16="http://schemas.microsoft.com/office/drawing/2014/main" id="{F43A7923-779D-4F20-A416-B2A8A398A738}"/>
              </a:ext>
            </a:extLst>
          </p:cNvPr>
          <p:cNvSpPr/>
          <p:nvPr/>
        </p:nvSpPr>
        <p:spPr>
          <a:xfrm>
            <a:off x="95504" y="826475"/>
            <a:ext cx="7188874" cy="4431983"/>
          </a:xfrm>
          <a:prstGeom prst="rect">
            <a:avLst/>
          </a:prstGeom>
        </p:spPr>
        <p:txBody>
          <a:bodyPr wrap="square">
            <a:spAutoFit/>
          </a:bodyPr>
          <a:lstStyle/>
          <a:p>
            <a:r>
              <a:rPr lang="en-US" altLang="zh-TW" dirty="0"/>
              <a:t>1) Dataset introduction:</a:t>
            </a:r>
          </a:p>
          <a:p>
            <a:pPr marL="700088" indent="-342900">
              <a:buAutoNum type="arabicParenBoth"/>
            </a:pPr>
            <a:r>
              <a:rPr lang="en-US" altLang="zh-TW" dirty="0"/>
              <a:t>ASIRRA (Animal Species Image Recognition for Restricting Access) is a HIP(Human Interactive Proof) that works by asking users to identify photographs of cats and dogs, that's supposed to be easy for people to solve, but difficult for computers. Now we can use artificial intelligence technology to achieve this goal.</a:t>
            </a:r>
          </a:p>
          <a:p>
            <a:pPr marL="700088" indent="-342900">
              <a:buAutoNum type="arabicParenBoth"/>
            </a:pPr>
            <a:endParaRPr lang="en-US" altLang="zh-TW" dirty="0"/>
          </a:p>
          <a:p>
            <a:pPr marL="719138" indent="-361950"/>
            <a:r>
              <a:rPr lang="en-US" altLang="zh-TW" dirty="0"/>
              <a:t>(2) The dataset includes 12501 photos of cats and 12501 photo</a:t>
            </a:r>
            <a:r>
              <a:rPr lang="en-US" altLang="zh-CN" dirty="0"/>
              <a:t>s</a:t>
            </a:r>
            <a:r>
              <a:rPr lang="en-US" altLang="zh-TW" dirty="0"/>
              <a:t> of dogs. You need to download them in Reference below(R2), and split the training set, validation set and test set using 8:1:1 ratio in both dogs and cats directory.</a:t>
            </a:r>
          </a:p>
          <a:p>
            <a:endParaRPr lang="en-US" altLang="zh-TW" dirty="0"/>
          </a:p>
          <a:p>
            <a:r>
              <a:rPr lang="en-US" altLang="zh-TW" dirty="0"/>
              <a:t>2) Objective:</a:t>
            </a:r>
          </a:p>
          <a:p>
            <a:pPr marL="625475" indent="-268288">
              <a:buFont typeface="Arial" panose="020B0604020202020204" pitchFamily="34" charset="0"/>
              <a:buChar char="•"/>
            </a:pPr>
            <a:r>
              <a:rPr lang="en-US" altLang="zh-TW" dirty="0"/>
              <a:t>You need to use python to write the </a:t>
            </a:r>
            <a:r>
              <a:rPr lang="en-US" altLang="zh-TW" dirty="0" err="1"/>
              <a:t>R</a:t>
            </a:r>
            <a:r>
              <a:rPr lang="en-US" altLang="zh-CN" dirty="0" err="1"/>
              <a:t>esNet</a:t>
            </a:r>
            <a:r>
              <a:rPr lang="en-US" altLang="zh-TW" dirty="0"/>
              <a:t> network </a:t>
            </a:r>
          </a:p>
          <a:p>
            <a:pPr marL="625475"/>
            <a:r>
              <a:rPr lang="en-US" altLang="zh-TW" dirty="0"/>
              <a:t>and complete the questions on the next few pages.</a:t>
            </a:r>
          </a:p>
          <a:p>
            <a:pPr marL="625475" indent="-268288">
              <a:buFont typeface="Arial" panose="020B0604020202020204" pitchFamily="34" charset="0"/>
              <a:buChar char="•"/>
            </a:pPr>
            <a:endParaRPr lang="en-US" altLang="zh-TW" sz="1200" dirty="0"/>
          </a:p>
          <a:p>
            <a:r>
              <a:rPr lang="en-US" altLang="zh-TW" sz="1200" dirty="0"/>
              <a:t>3) Environment Requirement</a:t>
            </a:r>
          </a:p>
          <a:p>
            <a:pPr marL="269875" lvl="1"/>
            <a:r>
              <a:rPr lang="en-US" altLang="zh-TW" sz="1200" dirty="0"/>
              <a:t>(1) Python </a:t>
            </a:r>
          </a:p>
          <a:p>
            <a:pPr marL="269875" lvl="1"/>
            <a:r>
              <a:rPr lang="en-US" altLang="zh-TW" sz="1200" dirty="0"/>
              <a:t>(2) </a:t>
            </a:r>
            <a:r>
              <a:rPr lang="en-US" altLang="zh-TW" sz="1200" dirty="0" err="1"/>
              <a:t>Tensorflow</a:t>
            </a:r>
            <a:r>
              <a:rPr lang="en-US" altLang="zh-TW" sz="1200" dirty="0"/>
              <a:t> </a:t>
            </a:r>
          </a:p>
          <a:p>
            <a:pPr marL="536575" lvl="1" indent="-266700"/>
            <a:r>
              <a:rPr lang="en-US" altLang="zh-TW" sz="1200" dirty="0"/>
              <a:t>(3) </a:t>
            </a:r>
            <a:r>
              <a:rPr lang="en-US" altLang="zh-TW" sz="1200" dirty="0" err="1"/>
              <a:t>Opencv</a:t>
            </a:r>
            <a:r>
              <a:rPr lang="en-US" altLang="zh-TW" sz="1200" dirty="0"/>
              <a:t>-</a:t>
            </a:r>
            <a:r>
              <a:rPr lang="en-US" altLang="zh-TW" sz="1200" dirty="0" err="1"/>
              <a:t>contrib</a:t>
            </a:r>
            <a:r>
              <a:rPr lang="en-US" altLang="zh-TW" sz="1200" dirty="0"/>
              <a:t>-python </a:t>
            </a:r>
          </a:p>
          <a:p>
            <a:pPr marL="536575" lvl="1" indent="-266700"/>
            <a:r>
              <a:rPr lang="en-US" altLang="zh-TW" sz="1200" dirty="0"/>
              <a:t>(4) </a:t>
            </a:r>
            <a:r>
              <a:rPr lang="en-US" altLang="zh-TW" sz="1200" dirty="0">
                <a:latin typeface="Calibri" panose="020F0502020204030204" pitchFamily="34" charset="0"/>
                <a:cs typeface="Calibri" panose="020F0502020204030204" pitchFamily="34" charset="0"/>
              </a:rPr>
              <a:t>Matplotlib </a:t>
            </a:r>
          </a:p>
          <a:p>
            <a:pPr marL="342900" indent="-342900">
              <a:buAutoNum type="arabicPeriod"/>
            </a:pPr>
            <a:endParaRPr lang="en-US" altLang="zh-TW"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id="{83C02CFE-48CD-42ED-9E2E-2E6D9A2FD769}"/>
              </a:ext>
            </a:extLst>
          </p:cNvPr>
          <p:cNvSpPr/>
          <p:nvPr/>
        </p:nvSpPr>
        <p:spPr>
          <a:xfrm>
            <a:off x="79705" y="6088559"/>
            <a:ext cx="8178800" cy="769441"/>
          </a:xfrm>
          <a:prstGeom prst="rect">
            <a:avLst/>
          </a:prstGeom>
        </p:spPr>
        <p:txBody>
          <a:bodyPr wrap="square">
            <a:spAutoFit/>
          </a:bodyPr>
          <a:lstStyle/>
          <a:p>
            <a:r>
              <a:rPr lang="en-US" altLang="zh-TW" sz="1600" dirty="0">
                <a:latin typeface="Calibri" panose="020F0502020204030204" pitchFamily="34" charset="0"/>
                <a:cs typeface="Calibri" panose="020F0502020204030204" pitchFamily="34" charset="0"/>
              </a:rPr>
              <a:t>R. Reference</a:t>
            </a:r>
          </a:p>
          <a:p>
            <a:pPr marL="269875" lvl="1"/>
            <a:r>
              <a:rPr lang="en-US" altLang="zh-TW" dirty="0">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R1)</a:t>
            </a:r>
            <a:r>
              <a:rPr lang="en-US" altLang="zh-TW" dirty="0">
                <a:hlinkClick r:id="rId3"/>
              </a:rPr>
              <a:t> Deep Residual Learning for Image Recognition</a:t>
            </a:r>
            <a:endParaRPr lang="en-US" altLang="zh-TW" dirty="0">
              <a:latin typeface="Calibri" panose="020F0502020204030204" pitchFamily="34" charset="0"/>
              <a:cs typeface="Calibri" panose="020F0502020204030204" pitchFamily="34" charset="0"/>
            </a:endParaRPr>
          </a:p>
          <a:p>
            <a:pPr marL="269875" lvl="1"/>
            <a:r>
              <a:rPr lang="en-US" altLang="zh-TW" dirty="0">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R2)</a:t>
            </a:r>
            <a:r>
              <a:rPr lang="en-US" altLang="zh-TW" dirty="0">
                <a:hlinkClick r:id="rId4"/>
              </a:rPr>
              <a:t> https://www.microsoft.com/en-us/download/details.aspx?id=54765</a:t>
            </a:r>
            <a:r>
              <a:rPr lang="en-US" altLang="zh-TW" dirty="0"/>
              <a:t> </a:t>
            </a:r>
            <a:r>
              <a:rPr lang="en-US" altLang="zh-TW" sz="1200" dirty="0"/>
              <a:t>(ASIRRA)</a:t>
            </a:r>
            <a:endParaRPr lang="en-US" altLang="zh-TW" dirty="0">
              <a:latin typeface="Calibri" panose="020F0502020204030204" pitchFamily="34" charset="0"/>
              <a:cs typeface="Calibri" panose="020F0502020204030204" pitchFamily="34" charset="0"/>
            </a:endParaRPr>
          </a:p>
        </p:txBody>
      </p:sp>
      <p:sp>
        <p:nvSpPr>
          <p:cNvPr id="15" name="矩形 14">
            <a:extLst>
              <a:ext uri="{FF2B5EF4-FFF2-40B4-BE49-F238E27FC236}">
                <a16:creationId xmlns:a16="http://schemas.microsoft.com/office/drawing/2014/main" id="{8062561A-2803-4D2F-AB4F-ACC717589FA3}"/>
              </a:ext>
            </a:extLst>
          </p:cNvPr>
          <p:cNvSpPr/>
          <p:nvPr/>
        </p:nvSpPr>
        <p:spPr>
          <a:xfrm>
            <a:off x="6777135" y="6596390"/>
            <a:ext cx="2468946" cy="261610"/>
          </a:xfrm>
          <a:prstGeom prst="rect">
            <a:avLst/>
          </a:prstGeom>
        </p:spPr>
        <p:txBody>
          <a:bodyPr wrap="none">
            <a:spAutoFit/>
          </a:bodyPr>
          <a:lstStyle/>
          <a:p>
            <a:r>
              <a:rPr lang="en-US" altLang="zh-TW" sz="1100" b="1" i="1" dirty="0"/>
              <a:t>Fig.</a:t>
            </a:r>
            <a:r>
              <a:rPr lang="en-US" altLang="zh-TW" sz="1100" i="1" dirty="0"/>
              <a:t> R</a:t>
            </a:r>
            <a:r>
              <a:rPr lang="en-US" altLang="zh-CN" sz="1100" i="1" dirty="0"/>
              <a:t>esNet50</a:t>
            </a:r>
            <a:r>
              <a:rPr lang="zh-TW" altLang="en-US" sz="1100" i="1" dirty="0"/>
              <a:t>'s </a:t>
            </a:r>
            <a:r>
              <a:rPr lang="en-US" altLang="zh-TW" sz="1100" i="1" dirty="0"/>
              <a:t>Schematic Diagram</a:t>
            </a:r>
            <a:endParaRPr lang="zh-TW" altLang="en-US" sz="1100" i="1" dirty="0"/>
          </a:p>
        </p:txBody>
      </p:sp>
      <p:pic>
        <p:nvPicPr>
          <p:cNvPr id="3" name="圖片 2">
            <a:extLst>
              <a:ext uri="{FF2B5EF4-FFF2-40B4-BE49-F238E27FC236}">
                <a16:creationId xmlns:a16="http://schemas.microsoft.com/office/drawing/2014/main" id="{2248DD95-E93A-426A-ACBF-F6DAF462B40B}"/>
              </a:ext>
            </a:extLst>
          </p:cNvPr>
          <p:cNvPicPr>
            <a:picLocks noChangeAspect="1"/>
          </p:cNvPicPr>
          <p:nvPr/>
        </p:nvPicPr>
        <p:blipFill rotWithShape="1">
          <a:blip r:embed="rId5"/>
          <a:srcRect l="28731" t="19953" r="-1" b="22720"/>
          <a:stretch/>
        </p:blipFill>
        <p:spPr>
          <a:xfrm rot="5400000">
            <a:off x="5215218" y="3009108"/>
            <a:ext cx="5656442" cy="1518122"/>
          </a:xfrm>
          <a:prstGeom prst="rect">
            <a:avLst/>
          </a:prstGeom>
        </p:spPr>
      </p:pic>
      <p:pic>
        <p:nvPicPr>
          <p:cNvPr id="2" name="圖片 1">
            <a:extLst>
              <a:ext uri="{FF2B5EF4-FFF2-40B4-BE49-F238E27FC236}">
                <a16:creationId xmlns:a16="http://schemas.microsoft.com/office/drawing/2014/main" id="{7EF36170-FFB0-4C96-BCF4-6AD2C52AF051}"/>
              </a:ext>
            </a:extLst>
          </p:cNvPr>
          <p:cNvPicPr>
            <a:picLocks noChangeAspect="1"/>
          </p:cNvPicPr>
          <p:nvPr/>
        </p:nvPicPr>
        <p:blipFill rotWithShape="1">
          <a:blip r:embed="rId6"/>
          <a:srcRect r="30424"/>
          <a:stretch/>
        </p:blipFill>
        <p:spPr>
          <a:xfrm>
            <a:off x="4104685" y="3880363"/>
            <a:ext cx="3179693" cy="1967718"/>
          </a:xfrm>
          <a:prstGeom prst="rect">
            <a:avLst/>
          </a:prstGeom>
        </p:spPr>
      </p:pic>
      <p:sp>
        <p:nvSpPr>
          <p:cNvPr id="8" name="矩形 7">
            <a:extLst>
              <a:ext uri="{FF2B5EF4-FFF2-40B4-BE49-F238E27FC236}">
                <a16:creationId xmlns:a16="http://schemas.microsoft.com/office/drawing/2014/main" id="{1A47097C-A308-4CCF-940A-196E7F973C49}"/>
              </a:ext>
            </a:extLst>
          </p:cNvPr>
          <p:cNvSpPr/>
          <p:nvPr/>
        </p:nvSpPr>
        <p:spPr>
          <a:xfrm>
            <a:off x="4771712" y="5882424"/>
            <a:ext cx="2372765" cy="261610"/>
          </a:xfrm>
          <a:prstGeom prst="rect">
            <a:avLst/>
          </a:prstGeom>
        </p:spPr>
        <p:txBody>
          <a:bodyPr wrap="none">
            <a:spAutoFit/>
          </a:bodyPr>
          <a:lstStyle/>
          <a:p>
            <a:r>
              <a:rPr lang="en-US" altLang="zh-TW" sz="1100" b="1" i="1" dirty="0"/>
              <a:t>Fig.</a:t>
            </a:r>
            <a:r>
              <a:rPr lang="en-US" altLang="zh-TW" sz="1100" i="1" dirty="0"/>
              <a:t> </a:t>
            </a:r>
            <a:r>
              <a:rPr lang="en-US" altLang="zh-TW" sz="1100" i="1" dirty="0" err="1"/>
              <a:t>R</a:t>
            </a:r>
            <a:r>
              <a:rPr lang="en-US" altLang="zh-CN" sz="1100" i="1" dirty="0" err="1"/>
              <a:t>esNet</a:t>
            </a:r>
            <a:r>
              <a:rPr lang="zh-TW" altLang="en-US" sz="1100" i="1" dirty="0"/>
              <a:t>’s </a:t>
            </a:r>
            <a:r>
              <a:rPr lang="en-US" altLang="zh-TW" sz="1100" i="1" dirty="0"/>
              <a:t>N</a:t>
            </a:r>
            <a:r>
              <a:rPr lang="zh-TW" altLang="en-US" sz="1100" i="1" dirty="0"/>
              <a:t>etwork </a:t>
            </a:r>
            <a:r>
              <a:rPr lang="en-US" altLang="zh-TW" sz="1100" i="1" dirty="0"/>
              <a:t>A</a:t>
            </a:r>
            <a:r>
              <a:rPr lang="zh-TW" altLang="en-US" sz="1100" i="1" dirty="0"/>
              <a:t>rchitecture</a:t>
            </a:r>
          </a:p>
        </p:txBody>
      </p:sp>
      <p:sp>
        <p:nvSpPr>
          <p:cNvPr id="6" name="矩形 5">
            <a:extLst>
              <a:ext uri="{FF2B5EF4-FFF2-40B4-BE49-F238E27FC236}">
                <a16:creationId xmlns:a16="http://schemas.microsoft.com/office/drawing/2014/main" id="{E9D0B871-B92F-47EF-B703-E28B39EE2542}"/>
              </a:ext>
            </a:extLst>
          </p:cNvPr>
          <p:cNvSpPr/>
          <p:nvPr/>
        </p:nvSpPr>
        <p:spPr>
          <a:xfrm>
            <a:off x="6338954" y="3896479"/>
            <a:ext cx="732406" cy="1967718"/>
          </a:xfrm>
          <a:prstGeom prst="rect">
            <a:avLst/>
          </a:prstGeom>
          <a:noFill/>
          <a:ln w="28575">
            <a:solidFill>
              <a:srgbClr val="FF0000"/>
            </a:solidFill>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pic>
        <p:nvPicPr>
          <p:cNvPr id="9" name="圖片 8">
            <a:extLst>
              <a:ext uri="{FF2B5EF4-FFF2-40B4-BE49-F238E27FC236}">
                <a16:creationId xmlns:a16="http://schemas.microsoft.com/office/drawing/2014/main" id="{637975E9-1976-4F9B-977F-D997F1A4C48F}"/>
              </a:ext>
            </a:extLst>
          </p:cNvPr>
          <p:cNvPicPr>
            <a:picLocks noChangeAspect="1"/>
          </p:cNvPicPr>
          <p:nvPr/>
        </p:nvPicPr>
        <p:blipFill>
          <a:blip r:embed="rId7"/>
          <a:stretch>
            <a:fillRect/>
          </a:stretch>
        </p:blipFill>
        <p:spPr>
          <a:xfrm>
            <a:off x="2232544" y="3994831"/>
            <a:ext cx="1849582" cy="1857839"/>
          </a:xfrm>
          <a:prstGeom prst="rect">
            <a:avLst/>
          </a:prstGeom>
        </p:spPr>
      </p:pic>
      <p:sp>
        <p:nvSpPr>
          <p:cNvPr id="13" name="矩形 12">
            <a:extLst>
              <a:ext uri="{FF2B5EF4-FFF2-40B4-BE49-F238E27FC236}">
                <a16:creationId xmlns:a16="http://schemas.microsoft.com/office/drawing/2014/main" id="{ECE4AE30-8670-407B-BC35-F3802BB094F7}"/>
              </a:ext>
            </a:extLst>
          </p:cNvPr>
          <p:cNvSpPr/>
          <p:nvPr/>
        </p:nvSpPr>
        <p:spPr>
          <a:xfrm>
            <a:off x="2556049" y="5900720"/>
            <a:ext cx="1202573" cy="261610"/>
          </a:xfrm>
          <a:prstGeom prst="rect">
            <a:avLst/>
          </a:prstGeom>
        </p:spPr>
        <p:txBody>
          <a:bodyPr wrap="none">
            <a:spAutoFit/>
          </a:bodyPr>
          <a:lstStyle/>
          <a:p>
            <a:r>
              <a:rPr lang="en-US" altLang="zh-TW" sz="1100" b="1" i="1" dirty="0"/>
              <a:t>Fig.</a:t>
            </a:r>
            <a:r>
              <a:rPr lang="en-US" altLang="zh-TW" sz="1100" i="1" dirty="0"/>
              <a:t> Example UI</a:t>
            </a:r>
            <a:endParaRPr lang="zh-TW" altLang="en-US" sz="1100" i="1" dirty="0"/>
          </a:p>
        </p:txBody>
      </p:sp>
    </p:spTree>
    <p:extLst>
      <p:ext uri="{BB962C8B-B14F-4D97-AF65-F5344CB8AC3E}">
        <p14:creationId xmlns:p14="http://schemas.microsoft.com/office/powerpoint/2010/main" val="18933649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7C2B59C0-28B8-489E-92DA-A611BB9CA879}"/>
              </a:ext>
            </a:extLst>
          </p:cNvPr>
          <p:cNvPicPr>
            <a:picLocks noChangeAspect="1"/>
          </p:cNvPicPr>
          <p:nvPr/>
        </p:nvPicPr>
        <p:blipFill rotWithShape="1">
          <a:blip r:embed="rId2"/>
          <a:srcRect r="46566"/>
          <a:stretch/>
        </p:blipFill>
        <p:spPr>
          <a:xfrm>
            <a:off x="5217343" y="2187666"/>
            <a:ext cx="3407913" cy="1258606"/>
          </a:xfrm>
          <a:prstGeom prst="rect">
            <a:avLst/>
          </a:prstGeom>
        </p:spPr>
      </p:pic>
      <p:sp>
        <p:nvSpPr>
          <p:cNvPr id="3" name="矩形 2">
            <a:extLst>
              <a:ext uri="{FF2B5EF4-FFF2-40B4-BE49-F238E27FC236}">
                <a16:creationId xmlns:a16="http://schemas.microsoft.com/office/drawing/2014/main" id="{E31BC589-CEC8-4064-A47B-B04C7C559A1C}"/>
              </a:ext>
            </a:extLst>
          </p:cNvPr>
          <p:cNvSpPr/>
          <p:nvPr/>
        </p:nvSpPr>
        <p:spPr>
          <a:xfrm>
            <a:off x="5180768" y="3501203"/>
            <a:ext cx="3649472" cy="307777"/>
          </a:xfrm>
          <a:prstGeom prst="rect">
            <a:avLst/>
          </a:prstGeom>
        </p:spPr>
        <p:txBody>
          <a:bodyPr wrap="square">
            <a:spAutoFit/>
          </a:bodyPr>
          <a:lstStyle/>
          <a:p>
            <a:r>
              <a:rPr lang="en-US" altLang="zh-TW" b="1" i="1" dirty="0"/>
              <a:t>Fig.</a:t>
            </a:r>
            <a:r>
              <a:rPr lang="en-US" altLang="zh-TW" i="1" dirty="0"/>
              <a:t> </a:t>
            </a:r>
            <a:r>
              <a:rPr lang="zh-TW" altLang="en-US" i="1" dirty="0"/>
              <a:t>Example of training with TensorBoard</a:t>
            </a:r>
          </a:p>
        </p:txBody>
      </p:sp>
      <p:sp>
        <p:nvSpPr>
          <p:cNvPr id="10" name="內容版面配置區 2">
            <a:extLst>
              <a:ext uri="{FF2B5EF4-FFF2-40B4-BE49-F238E27FC236}">
                <a16:creationId xmlns:a16="http://schemas.microsoft.com/office/drawing/2014/main" id="{31B36649-C587-424A-9E70-7E0EDB9C8389}"/>
              </a:ext>
            </a:extLst>
          </p:cNvPr>
          <p:cNvSpPr txBox="1">
            <a:spLocks/>
          </p:cNvSpPr>
          <p:nvPr/>
        </p:nvSpPr>
        <p:spPr>
          <a:xfrm>
            <a:off x="391219" y="679168"/>
            <a:ext cx="4180781" cy="9102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4500" indent="-444500">
              <a:buNone/>
            </a:pPr>
            <a:r>
              <a:rPr lang="en-US" altLang="zh-TW" sz="1600" dirty="0">
                <a:solidFill>
                  <a:srgbClr val="000000"/>
                </a:solidFill>
                <a:latin typeface="Arial"/>
                <a:cs typeface="Arial"/>
              </a:rPr>
              <a:t>5.</a:t>
            </a:r>
            <a:r>
              <a:rPr lang="en-US" altLang="zh-CN" sz="1600" dirty="0">
                <a:solidFill>
                  <a:srgbClr val="000000"/>
                </a:solidFill>
                <a:latin typeface="Arial"/>
                <a:cs typeface="Arial"/>
              </a:rPr>
              <a:t>1</a:t>
            </a:r>
            <a:r>
              <a:rPr lang="en-US" altLang="zh-TW" sz="1600" dirty="0">
                <a:solidFill>
                  <a:srgbClr val="000000"/>
                </a:solidFill>
                <a:latin typeface="Arial"/>
                <a:cs typeface="Arial"/>
              </a:rPr>
              <a:t>	Construct and show summary of your model structure by printing out on the terminal.</a:t>
            </a:r>
            <a:r>
              <a:rPr lang="en-US" altLang="zh-TW" sz="1600" b="1" dirty="0">
                <a:solidFill>
                  <a:srgbClr val="000000"/>
                </a:solidFill>
                <a:latin typeface="Arial"/>
                <a:cs typeface="Arial"/>
              </a:rPr>
              <a:t> (5%)</a:t>
            </a: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p:txBody>
      </p:sp>
      <p:sp>
        <p:nvSpPr>
          <p:cNvPr id="12" name="矩形 11">
            <a:extLst>
              <a:ext uri="{FF2B5EF4-FFF2-40B4-BE49-F238E27FC236}">
                <a16:creationId xmlns:a16="http://schemas.microsoft.com/office/drawing/2014/main" id="{B5B61D67-F408-4400-AEBF-940BA5BA3B5E}"/>
              </a:ext>
            </a:extLst>
          </p:cNvPr>
          <p:cNvSpPr/>
          <p:nvPr/>
        </p:nvSpPr>
        <p:spPr>
          <a:xfrm>
            <a:off x="5640072" y="1840362"/>
            <a:ext cx="2412840" cy="307777"/>
          </a:xfrm>
          <a:prstGeom prst="rect">
            <a:avLst/>
          </a:prstGeom>
        </p:spPr>
        <p:txBody>
          <a:bodyPr wrap="none">
            <a:spAutoFit/>
          </a:bodyPr>
          <a:lstStyle/>
          <a:p>
            <a:r>
              <a:rPr lang="en-US" altLang="zh-TW" b="1" i="1" dirty="0"/>
              <a:t>F</a:t>
            </a:r>
            <a:r>
              <a:rPr lang="en-US" altLang="zh-CN" b="1" i="1" dirty="0"/>
              <a:t>ig. </a:t>
            </a:r>
            <a:r>
              <a:rPr lang="en-US" altLang="zh-TW" i="1" dirty="0"/>
              <a:t>Summary of ResNet50 </a:t>
            </a:r>
            <a:endParaRPr lang="zh-TW" altLang="en-US" i="1" dirty="0"/>
          </a:p>
        </p:txBody>
      </p:sp>
      <p:pic>
        <p:nvPicPr>
          <p:cNvPr id="8" name="圖片 7">
            <a:extLst>
              <a:ext uri="{FF2B5EF4-FFF2-40B4-BE49-F238E27FC236}">
                <a16:creationId xmlns:a16="http://schemas.microsoft.com/office/drawing/2014/main" id="{E11341EC-12BC-4DF9-B9A1-088E6E2C8A8D}"/>
              </a:ext>
            </a:extLst>
          </p:cNvPr>
          <p:cNvPicPr>
            <a:picLocks noChangeAspect="1"/>
          </p:cNvPicPr>
          <p:nvPr/>
        </p:nvPicPr>
        <p:blipFill>
          <a:blip r:embed="rId3"/>
          <a:stretch>
            <a:fillRect/>
          </a:stretch>
        </p:blipFill>
        <p:spPr>
          <a:xfrm>
            <a:off x="1768252" y="4478967"/>
            <a:ext cx="1560164" cy="1777674"/>
          </a:xfrm>
          <a:prstGeom prst="rect">
            <a:avLst/>
          </a:prstGeom>
        </p:spPr>
      </p:pic>
      <p:sp>
        <p:nvSpPr>
          <p:cNvPr id="9" name="矩形 8">
            <a:extLst>
              <a:ext uri="{FF2B5EF4-FFF2-40B4-BE49-F238E27FC236}">
                <a16:creationId xmlns:a16="http://schemas.microsoft.com/office/drawing/2014/main" id="{5EB040A4-4380-4B36-B7D6-E161623C96A9}"/>
              </a:ext>
            </a:extLst>
          </p:cNvPr>
          <p:cNvSpPr/>
          <p:nvPr/>
        </p:nvSpPr>
        <p:spPr>
          <a:xfrm>
            <a:off x="302083" y="4045830"/>
            <a:ext cx="8060076" cy="369332"/>
          </a:xfrm>
          <a:prstGeom prst="rect">
            <a:avLst/>
          </a:prstGeom>
        </p:spPr>
        <p:txBody>
          <a:bodyPr wrap="square">
            <a:spAutoFit/>
          </a:bodyPr>
          <a:lstStyle/>
          <a:p>
            <a:pPr marL="444500" indent="-444500"/>
            <a:r>
              <a:rPr lang="en-US" altLang="zh-TW" sz="1800" dirty="0">
                <a:latin typeface="Calibri" panose="020F0502020204030204" pitchFamily="34" charset="0"/>
                <a:cs typeface="Calibri" panose="020F0502020204030204" pitchFamily="34" charset="0"/>
              </a:rPr>
              <a:t>5.3  </a:t>
            </a:r>
            <a:r>
              <a:rPr lang="en-US" altLang="zh-TW" sz="1800" b="1" dirty="0">
                <a:latin typeface="Calibri" panose="020F0502020204030204" pitchFamily="34" charset="0"/>
                <a:cs typeface="Calibri" panose="020F0502020204030204" pitchFamily="34" charset="0"/>
              </a:rPr>
              <a:t>Randomly select</a:t>
            </a:r>
            <a:r>
              <a:rPr lang="en-US" altLang="zh-TW" sz="1800" dirty="0">
                <a:latin typeface="Calibri" panose="020F0502020204030204" pitchFamily="34" charset="0"/>
                <a:cs typeface="Calibri" panose="020F0502020204030204" pitchFamily="34" charset="0"/>
              </a:rPr>
              <a:t> a picture from the test set and mark its predicted category.(</a:t>
            </a:r>
            <a:r>
              <a:rPr lang="en-US" altLang="zh-CN" sz="1800" b="1" dirty="0">
                <a:latin typeface="Calibri" panose="020F0502020204030204" pitchFamily="34" charset="0"/>
                <a:cs typeface="Calibri" panose="020F0502020204030204" pitchFamily="34" charset="0"/>
              </a:rPr>
              <a:t>5</a:t>
            </a:r>
            <a:r>
              <a:rPr lang="en-US" altLang="zh-TW" sz="1800" b="1" dirty="0">
                <a:latin typeface="Calibri" panose="020F0502020204030204" pitchFamily="34" charset="0"/>
                <a:cs typeface="Calibri" panose="020F0502020204030204" pitchFamily="34" charset="0"/>
              </a:rPr>
              <a:t>%</a:t>
            </a:r>
            <a:r>
              <a:rPr lang="en-US" altLang="zh-TW" sz="1800" dirty="0">
                <a:latin typeface="Calibri" panose="020F0502020204030204" pitchFamily="34" charset="0"/>
                <a:cs typeface="Calibri" panose="020F0502020204030204" pitchFamily="34" charset="0"/>
              </a:rPr>
              <a:t>)</a:t>
            </a:r>
          </a:p>
        </p:txBody>
      </p:sp>
      <p:pic>
        <p:nvPicPr>
          <p:cNvPr id="13" name="圖片 12">
            <a:extLst>
              <a:ext uri="{FF2B5EF4-FFF2-40B4-BE49-F238E27FC236}">
                <a16:creationId xmlns:a16="http://schemas.microsoft.com/office/drawing/2014/main" id="{0B8F606D-C52E-49BA-9A03-DE8D12CE2E78}"/>
              </a:ext>
            </a:extLst>
          </p:cNvPr>
          <p:cNvPicPr>
            <a:picLocks noChangeAspect="1"/>
          </p:cNvPicPr>
          <p:nvPr/>
        </p:nvPicPr>
        <p:blipFill rotWithShape="1">
          <a:blip r:embed="rId3"/>
          <a:srcRect l="37161" t="516" r="34054" b="88349"/>
          <a:stretch/>
        </p:blipFill>
        <p:spPr>
          <a:xfrm>
            <a:off x="4788375" y="4889814"/>
            <a:ext cx="2213428" cy="975409"/>
          </a:xfrm>
          <a:prstGeom prst="rect">
            <a:avLst/>
          </a:prstGeom>
        </p:spPr>
      </p:pic>
      <p:sp>
        <p:nvSpPr>
          <p:cNvPr id="14" name="矩形 13">
            <a:extLst>
              <a:ext uri="{FF2B5EF4-FFF2-40B4-BE49-F238E27FC236}">
                <a16:creationId xmlns:a16="http://schemas.microsoft.com/office/drawing/2014/main" id="{F1389A6D-E5E9-452A-9F61-BD52A34B8925}"/>
              </a:ext>
            </a:extLst>
          </p:cNvPr>
          <p:cNvSpPr/>
          <p:nvPr/>
        </p:nvSpPr>
        <p:spPr>
          <a:xfrm>
            <a:off x="2365591" y="4458824"/>
            <a:ext cx="343650" cy="19565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61EDBC23-4691-4A00-9548-55A05F183149}"/>
              </a:ext>
            </a:extLst>
          </p:cNvPr>
          <p:cNvSpPr/>
          <p:nvPr/>
        </p:nvSpPr>
        <p:spPr>
          <a:xfrm>
            <a:off x="4794584" y="5104383"/>
            <a:ext cx="2207688" cy="690881"/>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cxnSp>
        <p:nvCxnSpPr>
          <p:cNvPr id="16" name="直線接點 15">
            <a:extLst>
              <a:ext uri="{FF2B5EF4-FFF2-40B4-BE49-F238E27FC236}">
                <a16:creationId xmlns:a16="http://schemas.microsoft.com/office/drawing/2014/main" id="{D0317CB0-4CC6-46A5-8DD9-83FCD330266A}"/>
              </a:ext>
            </a:extLst>
          </p:cNvPr>
          <p:cNvCxnSpPr>
            <a:cxnSpLocks/>
          </p:cNvCxnSpPr>
          <p:nvPr/>
        </p:nvCxnSpPr>
        <p:spPr>
          <a:xfrm>
            <a:off x="2735072" y="4474464"/>
            <a:ext cx="4238752" cy="629920"/>
          </a:xfrm>
          <a:prstGeom prst="line">
            <a:avLst/>
          </a:prstGeom>
        </p:spPr>
        <p:style>
          <a:lnRef idx="1">
            <a:schemeClr val="accent2"/>
          </a:lnRef>
          <a:fillRef idx="0">
            <a:schemeClr val="accent2"/>
          </a:fillRef>
          <a:effectRef idx="0">
            <a:schemeClr val="accent2"/>
          </a:effectRef>
          <a:fontRef idx="minor">
            <a:schemeClr val="tx1"/>
          </a:fontRef>
        </p:style>
      </p:cxnSp>
      <p:cxnSp>
        <p:nvCxnSpPr>
          <p:cNvPr id="17" name="直線接點 16">
            <a:extLst>
              <a:ext uri="{FF2B5EF4-FFF2-40B4-BE49-F238E27FC236}">
                <a16:creationId xmlns:a16="http://schemas.microsoft.com/office/drawing/2014/main" id="{868DBB2E-C03A-48D3-9FED-9232F26C218C}"/>
              </a:ext>
            </a:extLst>
          </p:cNvPr>
          <p:cNvCxnSpPr>
            <a:cxnSpLocks/>
          </p:cNvCxnSpPr>
          <p:nvPr/>
        </p:nvCxnSpPr>
        <p:spPr>
          <a:xfrm>
            <a:off x="2365248" y="4665472"/>
            <a:ext cx="2442464" cy="1162304"/>
          </a:xfrm>
          <a:prstGeom prst="line">
            <a:avLst/>
          </a:prstGeom>
        </p:spPr>
        <p:style>
          <a:lnRef idx="1">
            <a:schemeClr val="accent2"/>
          </a:lnRef>
          <a:fillRef idx="0">
            <a:schemeClr val="accent2"/>
          </a:fillRef>
          <a:effectRef idx="0">
            <a:schemeClr val="accent2"/>
          </a:effectRef>
          <a:fontRef idx="minor">
            <a:schemeClr val="tx1"/>
          </a:fontRef>
        </p:style>
      </p:cxnSp>
      <p:sp>
        <p:nvSpPr>
          <p:cNvPr id="18" name="矩形 17">
            <a:extLst>
              <a:ext uri="{FF2B5EF4-FFF2-40B4-BE49-F238E27FC236}">
                <a16:creationId xmlns:a16="http://schemas.microsoft.com/office/drawing/2014/main" id="{EC4EEE36-87F6-45AE-8C7F-C3E39D8EF413}"/>
              </a:ext>
            </a:extLst>
          </p:cNvPr>
          <p:cNvSpPr/>
          <p:nvPr/>
        </p:nvSpPr>
        <p:spPr>
          <a:xfrm>
            <a:off x="3153895" y="6205028"/>
            <a:ext cx="2922595" cy="307777"/>
          </a:xfrm>
          <a:prstGeom prst="rect">
            <a:avLst/>
          </a:prstGeom>
        </p:spPr>
        <p:txBody>
          <a:bodyPr wrap="none">
            <a:spAutoFit/>
          </a:bodyPr>
          <a:lstStyle/>
          <a:p>
            <a:r>
              <a:rPr lang="en-US" altLang="zh-TW" b="1" i="1" dirty="0"/>
              <a:t>Fig. </a:t>
            </a:r>
            <a:r>
              <a:rPr lang="zh-TW" altLang="en-US" i="1" dirty="0"/>
              <a:t>Classification display example</a:t>
            </a:r>
          </a:p>
        </p:txBody>
      </p:sp>
      <p:sp>
        <p:nvSpPr>
          <p:cNvPr id="4" name="內容版面配置區 2">
            <a:extLst>
              <a:ext uri="{FF2B5EF4-FFF2-40B4-BE49-F238E27FC236}">
                <a16:creationId xmlns:a16="http://schemas.microsoft.com/office/drawing/2014/main" id="{66E1247D-31D5-4D89-83F2-C0820B7876E6}"/>
              </a:ext>
            </a:extLst>
          </p:cNvPr>
          <p:cNvSpPr txBox="1">
            <a:spLocks/>
          </p:cNvSpPr>
          <p:nvPr/>
        </p:nvSpPr>
        <p:spPr>
          <a:xfrm>
            <a:off x="287712" y="2201799"/>
            <a:ext cx="4799584" cy="11868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4500" indent="-444500">
              <a:lnSpc>
                <a:spcPct val="100000"/>
              </a:lnSpc>
              <a:spcBef>
                <a:spcPts val="0"/>
              </a:spcBef>
              <a:buNone/>
            </a:pPr>
            <a:r>
              <a:rPr lang="en-US" altLang="zh-TW" sz="1600" dirty="0">
                <a:solidFill>
                  <a:srgbClr val="000000"/>
                </a:solidFill>
                <a:latin typeface="Arial"/>
                <a:cs typeface="Arial"/>
              </a:rPr>
              <a:t>5.</a:t>
            </a:r>
            <a:r>
              <a:rPr lang="en-US" altLang="zh-CN" sz="1600" dirty="0">
                <a:solidFill>
                  <a:srgbClr val="000000"/>
                </a:solidFill>
                <a:latin typeface="Arial"/>
                <a:cs typeface="Arial"/>
              </a:rPr>
              <a:t>2</a:t>
            </a:r>
            <a:r>
              <a:rPr lang="en-US" altLang="zh-TW" sz="1600" dirty="0">
                <a:solidFill>
                  <a:srgbClr val="000000"/>
                </a:solidFill>
                <a:latin typeface="Arial"/>
                <a:cs typeface="Arial"/>
              </a:rPr>
              <a:t>	Training by your computer at home at least 5 epochs and use </a:t>
            </a:r>
            <a:r>
              <a:rPr lang="en-US" altLang="zh-TW" sz="1600" dirty="0" err="1">
                <a:solidFill>
                  <a:srgbClr val="000000"/>
                </a:solidFill>
                <a:latin typeface="Arial"/>
                <a:cs typeface="Arial"/>
              </a:rPr>
              <a:t>TensorBoard</a:t>
            </a:r>
            <a:r>
              <a:rPr lang="en-US" altLang="zh-TW" sz="1600" dirty="0">
                <a:solidFill>
                  <a:srgbClr val="000000"/>
                </a:solidFill>
                <a:latin typeface="Arial"/>
                <a:cs typeface="Arial"/>
              </a:rPr>
              <a:t> to monitor, Save the final </a:t>
            </a:r>
            <a:r>
              <a:rPr lang="en-US" altLang="zh-TW" sz="1600" b="1" dirty="0">
                <a:solidFill>
                  <a:srgbClr val="000000"/>
                </a:solidFill>
                <a:latin typeface="Arial"/>
                <a:cs typeface="Arial"/>
              </a:rPr>
              <a:t>screenshot of </a:t>
            </a:r>
            <a:r>
              <a:rPr lang="en-US" altLang="zh-TW" sz="1600" b="1" dirty="0" err="1">
                <a:solidFill>
                  <a:srgbClr val="000000"/>
                </a:solidFill>
                <a:latin typeface="Arial"/>
                <a:cs typeface="Arial"/>
              </a:rPr>
              <a:t>TensorBoard</a:t>
            </a:r>
            <a:r>
              <a:rPr lang="en-US" altLang="zh-TW" sz="1600" dirty="0">
                <a:solidFill>
                  <a:srgbClr val="000000"/>
                </a:solidFill>
                <a:latin typeface="Arial"/>
                <a:cs typeface="Arial"/>
              </a:rPr>
              <a:t> (</a:t>
            </a:r>
            <a:r>
              <a:rPr lang="en-US" altLang="zh-TW" sz="1600" b="1" dirty="0">
                <a:solidFill>
                  <a:srgbClr val="000000"/>
                </a:solidFill>
                <a:latin typeface="Arial"/>
                <a:cs typeface="Arial"/>
              </a:rPr>
              <a:t>5%</a:t>
            </a:r>
            <a:r>
              <a:rPr lang="en-US" altLang="zh-TW" sz="1600" dirty="0">
                <a:solidFill>
                  <a:srgbClr val="000000"/>
                </a:solidFill>
                <a:latin typeface="Arial"/>
                <a:cs typeface="Arial"/>
              </a:rPr>
              <a:t>, Use other tools can get </a:t>
            </a:r>
            <a:r>
              <a:rPr lang="en-US" altLang="zh-CN" sz="1600" dirty="0">
                <a:solidFill>
                  <a:srgbClr val="000000"/>
                </a:solidFill>
                <a:latin typeface="Arial"/>
                <a:cs typeface="Arial"/>
              </a:rPr>
              <a:t>3</a:t>
            </a:r>
            <a:r>
              <a:rPr lang="en-US" altLang="zh-TW" sz="1600" dirty="0">
                <a:solidFill>
                  <a:srgbClr val="000000"/>
                </a:solidFill>
                <a:latin typeface="Arial"/>
                <a:cs typeface="Arial"/>
              </a:rPr>
              <a:t>%).</a:t>
            </a: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p:txBody>
      </p:sp>
      <p:pic>
        <p:nvPicPr>
          <p:cNvPr id="22" name="圖片 21">
            <a:extLst>
              <a:ext uri="{FF2B5EF4-FFF2-40B4-BE49-F238E27FC236}">
                <a16:creationId xmlns:a16="http://schemas.microsoft.com/office/drawing/2014/main" id="{E845BDFF-D171-46E9-B5B6-614A15871D4C}"/>
              </a:ext>
            </a:extLst>
          </p:cNvPr>
          <p:cNvPicPr>
            <a:picLocks noChangeAspect="1"/>
          </p:cNvPicPr>
          <p:nvPr/>
        </p:nvPicPr>
        <p:blipFill>
          <a:blip r:embed="rId4"/>
          <a:stretch>
            <a:fillRect/>
          </a:stretch>
        </p:blipFill>
        <p:spPr>
          <a:xfrm>
            <a:off x="5504473" y="134601"/>
            <a:ext cx="2684038" cy="1699716"/>
          </a:xfrm>
          <a:prstGeom prst="rect">
            <a:avLst/>
          </a:prstGeom>
        </p:spPr>
      </p:pic>
    </p:spTree>
    <p:extLst>
      <p:ext uri="{BB962C8B-B14F-4D97-AF65-F5344CB8AC3E}">
        <p14:creationId xmlns:p14="http://schemas.microsoft.com/office/powerpoint/2010/main" val="2618655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32">
            <a:extLst>
              <a:ext uri="{FF2B5EF4-FFF2-40B4-BE49-F238E27FC236}">
                <a16:creationId xmlns:a16="http://schemas.microsoft.com/office/drawing/2014/main" id="{E693A50F-A2F1-4243-A447-D56607687812}"/>
              </a:ext>
            </a:extLst>
          </p:cNvPr>
          <p:cNvSpPr txBox="1">
            <a:spLocks noGrp="1"/>
          </p:cNvSpPr>
          <p:nvPr>
            <p:ph type="sldNum" idx="12"/>
          </p:nvPr>
        </p:nvSpPr>
        <p:spPr>
          <a:xfrm>
            <a:off x="7086601" y="6561368"/>
            <a:ext cx="2057399" cy="273844"/>
          </a:xfrm>
          <a:prstGeom prst="rect">
            <a:avLst/>
          </a:prstGeom>
          <a:noFill/>
          <a:ln>
            <a:noFill/>
          </a:ln>
        </p:spPr>
        <p:txBody>
          <a:bodyPr lIns="68569" tIns="34275" rIns="68569" bIns="34275" anchor="ctr" anchorCtr="0">
            <a:noAutofit/>
          </a:bodyPr>
          <a:lstStyle/>
          <a:p>
            <a:pPr algn="r">
              <a:buSzPct val="25000"/>
            </a:pPr>
            <a:fld id="{00000000-1234-1234-1234-123412341234}" type="slidenum">
              <a:rPr lang="en-US" sz="900">
                <a:solidFill>
                  <a:srgbClr val="888888"/>
                </a:solidFill>
                <a:latin typeface="Calibri"/>
                <a:ea typeface="Calibri"/>
                <a:cs typeface="Calibri"/>
                <a:sym typeface="Calibri"/>
              </a:rPr>
              <a:pPr algn="r">
                <a:buSzPct val="25000"/>
              </a:pPr>
              <a:t>2</a:t>
            </a:fld>
            <a:endParaRPr lang="en-US" sz="900">
              <a:solidFill>
                <a:srgbClr val="888888"/>
              </a:solidFill>
              <a:latin typeface="Calibri"/>
              <a:ea typeface="Calibri"/>
              <a:cs typeface="Calibri"/>
              <a:sym typeface="Calibri"/>
            </a:endParaRPr>
          </a:p>
        </p:txBody>
      </p:sp>
      <p:sp>
        <p:nvSpPr>
          <p:cNvPr id="10" name="Text Placeholder 9">
            <a:extLst>
              <a:ext uri="{FF2B5EF4-FFF2-40B4-BE49-F238E27FC236}">
                <a16:creationId xmlns:a16="http://schemas.microsoft.com/office/drawing/2014/main" id="{FFA2815D-7254-47C0-9FCD-4ABD8486437B}"/>
              </a:ext>
            </a:extLst>
          </p:cNvPr>
          <p:cNvSpPr>
            <a:spLocks noGrp="1"/>
          </p:cNvSpPr>
          <p:nvPr>
            <p:ph type="body" idx="1"/>
          </p:nvPr>
        </p:nvSpPr>
        <p:spPr>
          <a:xfrm>
            <a:off x="73175" y="776265"/>
            <a:ext cx="9070825" cy="5641471"/>
          </a:xfrm>
        </p:spPr>
        <p:txBody>
          <a:bodyPr/>
          <a:lstStyle/>
          <a:p>
            <a:r>
              <a:rPr lang="en-US" dirty="0"/>
              <a:t>Copying homework is strictly prohibited!! </a:t>
            </a:r>
            <a:r>
              <a:rPr lang="en-US" dirty="0">
                <a:solidFill>
                  <a:srgbClr val="FF0000"/>
                </a:solidFill>
              </a:rPr>
              <a:t>Penalty: Grade will be zero for both persons!!</a:t>
            </a:r>
          </a:p>
          <a:p>
            <a:r>
              <a:rPr lang="en-US" dirty="0"/>
              <a:t>If the code can’t run, you can come to our Lab within one week and show that your programming can work. Otherwise you will get zero!!</a:t>
            </a:r>
          </a:p>
          <a:p>
            <a:r>
              <a:rPr lang="en-US" dirty="0"/>
              <a:t>Due date =&gt;</a:t>
            </a:r>
            <a:r>
              <a:rPr lang="zh-TW" altLang="en-US" dirty="0">
                <a:solidFill>
                  <a:srgbClr val="FF0000"/>
                </a:solidFill>
              </a:rPr>
              <a:t> </a:t>
            </a:r>
            <a:r>
              <a:rPr lang="en-US" altLang="zh-TW" dirty="0">
                <a:solidFill>
                  <a:srgbClr val="FF0000"/>
                </a:solidFill>
              </a:rPr>
              <a:t>Midnight</a:t>
            </a:r>
            <a:r>
              <a:rPr lang="zh-TW" altLang="en-US" dirty="0">
                <a:solidFill>
                  <a:srgbClr val="FF0000"/>
                </a:solidFill>
              </a:rPr>
              <a:t> </a:t>
            </a:r>
            <a:r>
              <a:rPr lang="en-US" altLang="zh-TW" dirty="0">
                <a:solidFill>
                  <a:srgbClr val="FF0000"/>
                </a:solidFill>
              </a:rPr>
              <a:t>23:59:59</a:t>
            </a:r>
            <a:r>
              <a:rPr lang="zh-TW" altLang="en-US" dirty="0">
                <a:solidFill>
                  <a:srgbClr val="FF0000"/>
                </a:solidFill>
              </a:rPr>
              <a:t> </a:t>
            </a:r>
            <a:r>
              <a:rPr lang="en-US" altLang="zh-TW" dirty="0">
                <a:solidFill>
                  <a:srgbClr val="FF0000"/>
                </a:solidFill>
              </a:rPr>
              <a:t>on 2021/12/22 (Wed.)</a:t>
            </a:r>
            <a:endParaRPr lang="en-US" dirty="0">
              <a:solidFill>
                <a:srgbClr val="FF0000"/>
              </a:solidFill>
            </a:endParaRPr>
          </a:p>
          <a:p>
            <a:pPr lvl="1"/>
            <a:r>
              <a:rPr lang="en-US" dirty="0"/>
              <a:t>No delay. If you submit homework after deadline, you will get 0.</a:t>
            </a:r>
          </a:p>
          <a:p>
            <a:r>
              <a:rPr lang="en-US" dirty="0"/>
              <a:t>Upload to =&gt; </a:t>
            </a:r>
            <a:r>
              <a:rPr lang="en-US" dirty="0">
                <a:solidFill>
                  <a:srgbClr val="0070C0"/>
                </a:solidFill>
              </a:rPr>
              <a:t>140.116.154.1 -&gt; Upload/Homework/Hw</a:t>
            </a:r>
            <a:r>
              <a:rPr lang="en-US" altLang="zh-TW" dirty="0">
                <a:solidFill>
                  <a:srgbClr val="0070C0"/>
                </a:solidFill>
              </a:rPr>
              <a:t>2</a:t>
            </a:r>
            <a:endParaRPr lang="en-US" dirty="0">
              <a:solidFill>
                <a:srgbClr val="0070C0"/>
              </a:solidFill>
            </a:endParaRPr>
          </a:p>
          <a:p>
            <a:pPr lvl="1"/>
            <a:r>
              <a:rPr lang="en-US" dirty="0">
                <a:solidFill>
                  <a:srgbClr val="0070C0"/>
                </a:solidFill>
              </a:rPr>
              <a:t>User ID: cvdl2021 	Password: cvdl2021</a:t>
            </a:r>
          </a:p>
          <a:p>
            <a:r>
              <a:rPr lang="en-US" dirty="0"/>
              <a:t>Format</a:t>
            </a:r>
          </a:p>
          <a:p>
            <a:pPr lvl="1"/>
            <a:r>
              <a:rPr lang="en-US" dirty="0"/>
              <a:t>Filename: Hw2_StudentID_Name_Version.rar</a:t>
            </a:r>
          </a:p>
          <a:p>
            <a:pPr lvl="5" indent="-185738"/>
            <a:r>
              <a:rPr lang="en-US" dirty="0"/>
              <a:t>Ex: Hw2_F71234567_林小明_V1.rar</a:t>
            </a:r>
          </a:p>
          <a:p>
            <a:pPr lvl="5" indent="-185738"/>
            <a:r>
              <a:rPr lang="en-US" dirty="0"/>
              <a:t>If you want to update your file, you should update your version to be V2, ex: Hw2_F71234567_林小明_V2.rar</a:t>
            </a:r>
          </a:p>
          <a:p>
            <a:pPr lvl="1"/>
            <a:r>
              <a:rPr lang="en-US" dirty="0"/>
              <a:t>Content: </a:t>
            </a:r>
            <a:r>
              <a:rPr lang="en-US" dirty="0">
                <a:solidFill>
                  <a:srgbClr val="FF0000"/>
                </a:solidFill>
              </a:rPr>
              <a:t>project folder</a:t>
            </a:r>
            <a:r>
              <a:rPr lang="en-US" dirty="0"/>
              <a:t>*( including the pictures )</a:t>
            </a:r>
            <a:br>
              <a:rPr lang="en-US" dirty="0"/>
            </a:br>
            <a:r>
              <a:rPr lang="en-US" dirty="0"/>
              <a:t>	            *note: remove your “Debug” folder to reduce file size</a:t>
            </a:r>
          </a:p>
          <a:p>
            <a:endParaRPr lang="en-US" dirty="0"/>
          </a:p>
        </p:txBody>
      </p:sp>
      <p:sp>
        <p:nvSpPr>
          <p:cNvPr id="12" name="Shape 90">
            <a:extLst>
              <a:ext uri="{FF2B5EF4-FFF2-40B4-BE49-F238E27FC236}">
                <a16:creationId xmlns:a16="http://schemas.microsoft.com/office/drawing/2014/main" id="{EB0CEA43-15DC-466C-8D16-58885C574F9F}"/>
              </a:ext>
            </a:extLst>
          </p:cNvPr>
          <p:cNvSpPr txBox="1">
            <a:spLocks noGrp="1"/>
          </p:cNvSpPr>
          <p:nvPr>
            <p:ph type="title"/>
          </p:nvPr>
        </p:nvSpPr>
        <p:spPr>
          <a:xfrm>
            <a:off x="0" y="50334"/>
            <a:ext cx="7886700" cy="582300"/>
          </a:xfrm>
          <a:prstGeom prst="rect">
            <a:avLst/>
          </a:prstGeom>
          <a:noFill/>
          <a:ln>
            <a:noFill/>
          </a:ln>
        </p:spPr>
        <p:txBody>
          <a:bodyPr lIns="68569" tIns="34275" rIns="68569" bIns="34275" anchor="ctr" anchorCtr="0">
            <a:noAutofit/>
          </a:bodyPr>
          <a:lstStyle/>
          <a:p>
            <a:pPr>
              <a:buSzPct val="25000"/>
            </a:pPr>
            <a:r>
              <a:rPr lang="en-US" sz="2800" b="1" dirty="0">
                <a:latin typeface="Arial"/>
                <a:ea typeface="Arial"/>
                <a:cs typeface="Arial"/>
                <a:sym typeface="Arial"/>
              </a:rPr>
              <a:t>Notices (1/2)</a:t>
            </a:r>
          </a:p>
        </p:txBody>
      </p:sp>
    </p:spTree>
    <p:extLst>
      <p:ext uri="{BB962C8B-B14F-4D97-AF65-F5344CB8AC3E}">
        <p14:creationId xmlns:p14="http://schemas.microsoft.com/office/powerpoint/2010/main" val="2517218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3105B116-1216-4523-953D-54ADF115B742}"/>
              </a:ext>
            </a:extLst>
          </p:cNvPr>
          <p:cNvPicPr>
            <a:picLocks noChangeAspect="1"/>
          </p:cNvPicPr>
          <p:nvPr/>
        </p:nvPicPr>
        <p:blipFill>
          <a:blip r:embed="rId2"/>
          <a:stretch>
            <a:fillRect/>
          </a:stretch>
        </p:blipFill>
        <p:spPr>
          <a:xfrm>
            <a:off x="456355" y="2418629"/>
            <a:ext cx="5230494" cy="1151641"/>
          </a:xfrm>
          <a:prstGeom prst="rect">
            <a:avLst/>
          </a:prstGeom>
        </p:spPr>
      </p:pic>
      <p:pic>
        <p:nvPicPr>
          <p:cNvPr id="7" name="圖片 6">
            <a:extLst>
              <a:ext uri="{FF2B5EF4-FFF2-40B4-BE49-F238E27FC236}">
                <a16:creationId xmlns:a16="http://schemas.microsoft.com/office/drawing/2014/main" id="{3E392B7D-B6B2-49FE-8EAC-78BD1D82B311}"/>
              </a:ext>
            </a:extLst>
          </p:cNvPr>
          <p:cNvPicPr>
            <a:picLocks noChangeAspect="1"/>
          </p:cNvPicPr>
          <p:nvPr/>
        </p:nvPicPr>
        <p:blipFill>
          <a:blip r:embed="rId3"/>
          <a:stretch>
            <a:fillRect/>
          </a:stretch>
        </p:blipFill>
        <p:spPr>
          <a:xfrm>
            <a:off x="470463" y="3621458"/>
            <a:ext cx="5216850" cy="1125203"/>
          </a:xfrm>
          <a:prstGeom prst="rect">
            <a:avLst/>
          </a:prstGeom>
        </p:spPr>
      </p:pic>
      <p:pic>
        <p:nvPicPr>
          <p:cNvPr id="2" name="圖片 1">
            <a:extLst>
              <a:ext uri="{FF2B5EF4-FFF2-40B4-BE49-F238E27FC236}">
                <a16:creationId xmlns:a16="http://schemas.microsoft.com/office/drawing/2014/main" id="{FCE00503-6C3B-41E9-921A-5BA729EE563F}"/>
              </a:ext>
            </a:extLst>
          </p:cNvPr>
          <p:cNvPicPr>
            <a:picLocks noChangeAspect="1"/>
          </p:cNvPicPr>
          <p:nvPr/>
        </p:nvPicPr>
        <p:blipFill>
          <a:blip r:embed="rId4"/>
          <a:stretch>
            <a:fillRect/>
          </a:stretch>
        </p:blipFill>
        <p:spPr>
          <a:xfrm>
            <a:off x="5914353" y="310714"/>
            <a:ext cx="2465065" cy="3295516"/>
          </a:xfrm>
          <a:prstGeom prst="rect">
            <a:avLst/>
          </a:prstGeom>
        </p:spPr>
      </p:pic>
      <p:sp>
        <p:nvSpPr>
          <p:cNvPr id="3" name="矩形 2">
            <a:extLst>
              <a:ext uri="{FF2B5EF4-FFF2-40B4-BE49-F238E27FC236}">
                <a16:creationId xmlns:a16="http://schemas.microsoft.com/office/drawing/2014/main" id="{5A1D096E-CFEB-4EB1-BC6C-AD155D883BA0}"/>
              </a:ext>
            </a:extLst>
          </p:cNvPr>
          <p:cNvSpPr/>
          <p:nvPr/>
        </p:nvSpPr>
        <p:spPr>
          <a:xfrm>
            <a:off x="209296" y="220887"/>
            <a:ext cx="5716016" cy="1415772"/>
          </a:xfrm>
          <a:prstGeom prst="rect">
            <a:avLst/>
          </a:prstGeom>
        </p:spPr>
        <p:txBody>
          <a:bodyPr wrap="square">
            <a:spAutoFit/>
          </a:bodyPr>
          <a:lstStyle/>
          <a:p>
            <a:r>
              <a:rPr lang="en-US" altLang="zh-CN" sz="1600" dirty="0"/>
              <a:t>5.4 Improve ResNet50 with Random-Erasing:</a:t>
            </a:r>
          </a:p>
          <a:p>
            <a:endParaRPr lang="en-US" altLang="zh-CN" dirty="0"/>
          </a:p>
          <a:p>
            <a:endParaRPr lang="en-US" altLang="zh-TW" dirty="0"/>
          </a:p>
          <a:p>
            <a:pPr marL="179388"/>
            <a:r>
              <a:rPr lang="en-US" altLang="zh-TW" dirty="0"/>
              <a:t>Train another model with Random-Erasing data augmentation.</a:t>
            </a:r>
          </a:p>
          <a:p>
            <a:pPr marL="179388"/>
            <a:r>
              <a:rPr lang="en-US" altLang="zh-TW" b="1" dirty="0"/>
              <a:t>W</a:t>
            </a:r>
            <a:r>
              <a:rPr lang="zh-TW" altLang="en-US" b="1" dirty="0"/>
              <a:t>rite the code </a:t>
            </a:r>
            <a:r>
              <a:rPr lang="en-US" altLang="zh-TW" b="1" dirty="0"/>
              <a:t>of Random-Erasing</a:t>
            </a:r>
            <a:r>
              <a:rPr lang="en-US" altLang="zh-TW" dirty="0"/>
              <a:t> </a:t>
            </a:r>
            <a:r>
              <a:rPr lang="en-US" altLang="zh-TW" b="1" dirty="0"/>
              <a:t>(</a:t>
            </a:r>
            <a:r>
              <a:rPr lang="en-US" altLang="zh-CN" b="1" dirty="0"/>
              <a:t>3</a:t>
            </a:r>
            <a:r>
              <a:rPr lang="en-US" altLang="zh-TW" b="1" dirty="0"/>
              <a:t>%)</a:t>
            </a:r>
            <a:r>
              <a:rPr lang="zh-TW" altLang="en-US" b="1" dirty="0"/>
              <a:t> </a:t>
            </a:r>
            <a:r>
              <a:rPr lang="zh-TW" altLang="en-US" dirty="0"/>
              <a:t>and </a:t>
            </a:r>
            <a:r>
              <a:rPr lang="zh-TW" altLang="en-US" b="1" dirty="0"/>
              <a:t>draw the comparison table </a:t>
            </a:r>
            <a:r>
              <a:rPr lang="en-US" altLang="zh-TW" b="1" dirty="0"/>
              <a:t>of accuracy</a:t>
            </a:r>
            <a:r>
              <a:rPr lang="zh-TW" altLang="en-US" dirty="0"/>
              <a:t>, save it as a picture.</a:t>
            </a:r>
            <a:r>
              <a:rPr lang="en-US" altLang="zh-TW" b="1" dirty="0"/>
              <a:t>(2%)</a:t>
            </a:r>
          </a:p>
        </p:txBody>
      </p:sp>
      <p:sp>
        <p:nvSpPr>
          <p:cNvPr id="9" name="矩形 8">
            <a:extLst>
              <a:ext uri="{FF2B5EF4-FFF2-40B4-BE49-F238E27FC236}">
                <a16:creationId xmlns:a16="http://schemas.microsoft.com/office/drawing/2014/main" id="{B4410333-8265-4124-8EBB-6B91F2CAEC30}"/>
              </a:ext>
            </a:extLst>
          </p:cNvPr>
          <p:cNvSpPr/>
          <p:nvPr/>
        </p:nvSpPr>
        <p:spPr>
          <a:xfrm>
            <a:off x="6244360" y="5484147"/>
            <a:ext cx="2344333" cy="461665"/>
          </a:xfrm>
          <a:prstGeom prst="rect">
            <a:avLst/>
          </a:prstGeom>
        </p:spPr>
        <p:txBody>
          <a:bodyPr wrap="square">
            <a:spAutoFit/>
          </a:bodyPr>
          <a:lstStyle/>
          <a:p>
            <a:r>
              <a:rPr lang="en-US" altLang="zh-TW" sz="1200" b="1" i="1" dirty="0"/>
              <a:t>Fig.</a:t>
            </a:r>
            <a:r>
              <a:rPr lang="en-US" altLang="zh-TW" sz="1200" i="1" dirty="0"/>
              <a:t> Random-Erasing effect</a:t>
            </a:r>
            <a:r>
              <a:rPr lang="zh-TW" altLang="en-US" sz="1200" i="1" dirty="0"/>
              <a:t> comparison example</a:t>
            </a:r>
          </a:p>
        </p:txBody>
      </p:sp>
      <p:sp>
        <p:nvSpPr>
          <p:cNvPr id="10" name="矩形 9">
            <a:extLst>
              <a:ext uri="{FF2B5EF4-FFF2-40B4-BE49-F238E27FC236}">
                <a16:creationId xmlns:a16="http://schemas.microsoft.com/office/drawing/2014/main" id="{7B560CB1-BF2B-434B-BE06-B9AAE0AB9737}"/>
              </a:ext>
            </a:extLst>
          </p:cNvPr>
          <p:cNvSpPr/>
          <p:nvPr/>
        </p:nvSpPr>
        <p:spPr>
          <a:xfrm>
            <a:off x="421522" y="5235970"/>
            <a:ext cx="3100529" cy="553998"/>
          </a:xfrm>
          <a:prstGeom prst="rect">
            <a:avLst/>
          </a:prstGeom>
        </p:spPr>
        <p:txBody>
          <a:bodyPr wrap="none">
            <a:spAutoFit/>
          </a:bodyPr>
          <a:lstStyle/>
          <a:p>
            <a:r>
              <a:rPr lang="en-US" altLang="zh-TW" sz="1600" dirty="0">
                <a:latin typeface="Calibri" panose="020F0502020204030204" pitchFamily="34" charset="0"/>
                <a:cs typeface="Calibri" panose="020F0502020204030204" pitchFamily="34" charset="0"/>
              </a:rPr>
              <a:t>R. Reference</a:t>
            </a:r>
          </a:p>
          <a:p>
            <a:r>
              <a:rPr lang="en-US" altLang="zh-TW" dirty="0">
                <a:hlinkClick r:id="rId5"/>
              </a:rPr>
              <a:t>Random Erasing Data Augmentation</a:t>
            </a:r>
            <a:endParaRPr lang="zh-TW" altLang="en-US" dirty="0"/>
          </a:p>
        </p:txBody>
      </p:sp>
      <p:sp>
        <p:nvSpPr>
          <p:cNvPr id="11" name="矩形 10">
            <a:extLst>
              <a:ext uri="{FF2B5EF4-FFF2-40B4-BE49-F238E27FC236}">
                <a16:creationId xmlns:a16="http://schemas.microsoft.com/office/drawing/2014/main" id="{7687BEC5-1C85-4BF1-BF8E-37D24A71C672}"/>
              </a:ext>
            </a:extLst>
          </p:cNvPr>
          <p:cNvSpPr/>
          <p:nvPr/>
        </p:nvSpPr>
        <p:spPr>
          <a:xfrm>
            <a:off x="1447173" y="4841168"/>
            <a:ext cx="3259226" cy="276999"/>
          </a:xfrm>
          <a:prstGeom prst="rect">
            <a:avLst/>
          </a:prstGeom>
        </p:spPr>
        <p:txBody>
          <a:bodyPr wrap="none">
            <a:spAutoFit/>
          </a:bodyPr>
          <a:lstStyle/>
          <a:p>
            <a:r>
              <a:rPr lang="en-US" altLang="zh-TW" sz="1200" b="1" i="1" dirty="0"/>
              <a:t>Fig.</a:t>
            </a:r>
            <a:r>
              <a:rPr lang="en-US" altLang="zh-TW" sz="1200" i="1" dirty="0"/>
              <a:t> </a:t>
            </a:r>
            <a:r>
              <a:rPr lang="zh-TW" altLang="en-US" sz="1200" i="1" dirty="0"/>
              <a:t>Examples of the use of Random-Erasing</a:t>
            </a:r>
          </a:p>
        </p:txBody>
      </p:sp>
      <p:sp>
        <p:nvSpPr>
          <p:cNvPr id="12" name="矩形 11">
            <a:extLst>
              <a:ext uri="{FF2B5EF4-FFF2-40B4-BE49-F238E27FC236}">
                <a16:creationId xmlns:a16="http://schemas.microsoft.com/office/drawing/2014/main" id="{A7B824DC-C830-410B-B78E-9A758C4F3CD3}"/>
              </a:ext>
            </a:extLst>
          </p:cNvPr>
          <p:cNvSpPr/>
          <p:nvPr/>
        </p:nvSpPr>
        <p:spPr>
          <a:xfrm>
            <a:off x="5998579" y="3561990"/>
            <a:ext cx="2344333" cy="276999"/>
          </a:xfrm>
          <a:prstGeom prst="rect">
            <a:avLst/>
          </a:prstGeom>
        </p:spPr>
        <p:txBody>
          <a:bodyPr wrap="square">
            <a:spAutoFit/>
          </a:bodyPr>
          <a:lstStyle/>
          <a:p>
            <a:r>
              <a:rPr lang="en-US" altLang="zh-TW" sz="1200" b="1" i="1" dirty="0"/>
              <a:t>Fig.</a:t>
            </a:r>
            <a:r>
              <a:rPr lang="en-US" altLang="zh-TW" sz="1200" i="1" dirty="0"/>
              <a:t> Random-Erasing algorithm</a:t>
            </a:r>
            <a:endParaRPr lang="zh-TW" altLang="en-US" sz="1200" i="1" dirty="0"/>
          </a:p>
        </p:txBody>
      </p:sp>
      <p:graphicFrame>
        <p:nvGraphicFramePr>
          <p:cNvPr id="13" name="圖表 12">
            <a:extLst>
              <a:ext uri="{FF2B5EF4-FFF2-40B4-BE49-F238E27FC236}">
                <a16:creationId xmlns:a16="http://schemas.microsoft.com/office/drawing/2014/main" id="{2FCD9917-BF3F-413B-8663-FE5690C5A880}"/>
              </a:ext>
            </a:extLst>
          </p:cNvPr>
          <p:cNvGraphicFramePr>
            <a:graphicFrameLocks/>
          </p:cNvGraphicFramePr>
          <p:nvPr/>
        </p:nvGraphicFramePr>
        <p:xfrm>
          <a:off x="5914353" y="3796636"/>
          <a:ext cx="3113024" cy="1710944"/>
        </p:xfrm>
        <a:graphic>
          <a:graphicData uri="http://schemas.openxmlformats.org/drawingml/2006/chart">
            <c:chart xmlns:c="http://schemas.openxmlformats.org/drawingml/2006/chart" xmlns:r="http://schemas.openxmlformats.org/officeDocument/2006/relationships" r:id="rId6"/>
          </a:graphicData>
        </a:graphic>
      </p:graphicFrame>
      <p:sp>
        <p:nvSpPr>
          <p:cNvPr id="4" name="文字方塊 3">
            <a:extLst>
              <a:ext uri="{FF2B5EF4-FFF2-40B4-BE49-F238E27FC236}">
                <a16:creationId xmlns:a16="http://schemas.microsoft.com/office/drawing/2014/main" id="{7E43D444-E6A6-4C99-B0D8-AA455FDDDB4F}"/>
              </a:ext>
            </a:extLst>
          </p:cNvPr>
          <p:cNvSpPr txBox="1"/>
          <p:nvPr/>
        </p:nvSpPr>
        <p:spPr>
          <a:xfrm rot="16200000">
            <a:off x="5385160" y="4366248"/>
            <a:ext cx="965228" cy="261610"/>
          </a:xfrm>
          <a:prstGeom prst="rect">
            <a:avLst/>
          </a:prstGeom>
          <a:noFill/>
        </p:spPr>
        <p:txBody>
          <a:bodyPr wrap="square" rtlCol="0">
            <a:spAutoFit/>
          </a:bodyPr>
          <a:lstStyle/>
          <a:p>
            <a:r>
              <a:rPr lang="en-US" altLang="zh-TW" sz="1100" dirty="0">
                <a:solidFill>
                  <a:schemeClr val="tx1">
                    <a:lumMod val="65000"/>
                    <a:lumOff val="35000"/>
                  </a:schemeClr>
                </a:solidFill>
              </a:rPr>
              <a:t>Accuracy</a:t>
            </a:r>
            <a:endParaRPr lang="zh-TW" altLang="en-US" sz="1100" dirty="0">
              <a:solidFill>
                <a:schemeClr val="tx1">
                  <a:lumMod val="65000"/>
                  <a:lumOff val="35000"/>
                </a:schemeClr>
              </a:solidFill>
            </a:endParaRPr>
          </a:p>
        </p:txBody>
      </p:sp>
    </p:spTree>
    <p:extLst>
      <p:ext uri="{BB962C8B-B14F-4D97-AF65-F5344CB8AC3E}">
        <p14:creationId xmlns:p14="http://schemas.microsoft.com/office/powerpoint/2010/main" val="1012436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0" y="6549"/>
            <a:ext cx="7886699" cy="605427"/>
          </a:xfrm>
          <a:prstGeom prst="rect">
            <a:avLst/>
          </a:prstGeom>
          <a:noFill/>
          <a:ln>
            <a:noFill/>
          </a:ln>
        </p:spPr>
        <p:txBody>
          <a:bodyPr lIns="68569" tIns="34275" rIns="68569" bIns="34275" anchor="ctr" anchorCtr="0">
            <a:noAutofit/>
          </a:bodyPr>
          <a:lstStyle/>
          <a:p>
            <a:pPr>
              <a:buSzPct val="25000"/>
            </a:pPr>
            <a:r>
              <a:rPr lang="en-US" sz="2800" b="1" dirty="0">
                <a:latin typeface="Arial"/>
                <a:ea typeface="Arial"/>
                <a:cs typeface="Arial"/>
                <a:sym typeface="Arial"/>
              </a:rPr>
              <a:t>Notices (2/2)</a:t>
            </a:r>
            <a:endParaRPr lang="en-US" sz="2800" b="1" dirty="0">
              <a:solidFill>
                <a:srgbClr val="FF0000"/>
              </a:solidFill>
              <a:latin typeface="Arial"/>
              <a:ea typeface="Arial"/>
              <a:cs typeface="Arial"/>
              <a:sym typeface="Arial"/>
            </a:endParaRPr>
          </a:p>
        </p:txBody>
      </p:sp>
      <p:sp>
        <p:nvSpPr>
          <p:cNvPr id="99" name="Shape 99"/>
          <p:cNvSpPr txBox="1">
            <a:spLocks noGrp="1"/>
          </p:cNvSpPr>
          <p:nvPr>
            <p:ph type="sldNum" idx="12"/>
          </p:nvPr>
        </p:nvSpPr>
        <p:spPr>
          <a:xfrm>
            <a:off x="7086601" y="6584156"/>
            <a:ext cx="2057399" cy="273844"/>
          </a:xfrm>
          <a:prstGeom prst="rect">
            <a:avLst/>
          </a:prstGeom>
          <a:noFill/>
          <a:ln>
            <a:noFill/>
          </a:ln>
        </p:spPr>
        <p:txBody>
          <a:bodyPr lIns="68569" tIns="34275" rIns="68569" bIns="34275" anchor="ctr" anchorCtr="0">
            <a:noAutofit/>
          </a:bodyPr>
          <a:lstStyle/>
          <a:p>
            <a:pPr algn="r">
              <a:buSzPct val="25000"/>
            </a:pPr>
            <a:fld id="{00000000-1234-1234-1234-123412341234}" type="slidenum">
              <a:rPr lang="en-US" sz="900">
                <a:solidFill>
                  <a:srgbClr val="888888"/>
                </a:solidFill>
                <a:latin typeface="Calibri"/>
                <a:ea typeface="Calibri"/>
                <a:cs typeface="Calibri"/>
                <a:sym typeface="Calibri"/>
              </a:rPr>
              <a:pPr algn="r">
                <a:buSzPct val="25000"/>
              </a:pPr>
              <a:t>3</a:t>
            </a:fld>
            <a:endParaRPr lang="en-US" sz="900" dirty="0">
              <a:solidFill>
                <a:srgbClr val="888888"/>
              </a:solidFill>
              <a:latin typeface="Calibri"/>
              <a:ea typeface="Calibri"/>
              <a:cs typeface="Calibri"/>
              <a:sym typeface="Calibri"/>
            </a:endParaRPr>
          </a:p>
        </p:txBody>
      </p:sp>
      <p:sp>
        <p:nvSpPr>
          <p:cNvPr id="5" name="Text Placeholder 9">
            <a:extLst>
              <a:ext uri="{FF2B5EF4-FFF2-40B4-BE49-F238E27FC236}">
                <a16:creationId xmlns:a16="http://schemas.microsoft.com/office/drawing/2014/main" id="{F36B0FDB-5F82-4B18-8B2E-80ECBF69D58D}"/>
              </a:ext>
            </a:extLst>
          </p:cNvPr>
          <p:cNvSpPr txBox="1">
            <a:spLocks/>
          </p:cNvSpPr>
          <p:nvPr/>
        </p:nvSpPr>
        <p:spPr>
          <a:xfrm>
            <a:off x="210335" y="658032"/>
            <a:ext cx="8850299" cy="4508967"/>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476250" marR="0" lvl="0" indent="-342900" algn="l" rtl="0">
              <a:lnSpc>
                <a:spcPct val="90000"/>
              </a:lnSpc>
              <a:spcBef>
                <a:spcPts val="750"/>
              </a:spcBef>
              <a:spcAft>
                <a:spcPts val="0"/>
              </a:spcAft>
              <a:buClr>
                <a:schemeClr val="dk1"/>
              </a:buClr>
              <a:buSzPct val="100000"/>
              <a:buFont typeface="Wingdings" panose="05000000000000000000" pitchFamily="2" charset="2"/>
              <a:buChar char="q"/>
              <a:defRPr sz="2000" b="0" i="0" u="none" strike="noStrike" cap="none">
                <a:solidFill>
                  <a:schemeClr val="dk1"/>
                </a:solidFill>
                <a:latin typeface="+mj-lt"/>
                <a:ea typeface="Calibri"/>
                <a:cs typeface="Calibri"/>
                <a:sym typeface="Calibri"/>
              </a:defRPr>
            </a:lvl1pPr>
            <a:lvl2pPr marL="742950" marR="0" lvl="1" indent="-285750" algn="l" rtl="0">
              <a:lnSpc>
                <a:spcPct val="90000"/>
              </a:lnSpc>
              <a:spcBef>
                <a:spcPts val="375"/>
              </a:spcBef>
              <a:spcAft>
                <a:spcPts val="0"/>
              </a:spcAft>
              <a:buClr>
                <a:schemeClr val="dk1"/>
              </a:buClr>
              <a:buSzPct val="100000"/>
              <a:buFont typeface="Wingdings" panose="05000000000000000000" pitchFamily="2" charset="2"/>
              <a:buChar char="§"/>
              <a:defRPr sz="1800" b="0" i="0" u="none" strike="noStrike" cap="none">
                <a:solidFill>
                  <a:schemeClr val="dk1"/>
                </a:solidFill>
                <a:latin typeface="Calibri"/>
                <a:ea typeface="Calibri"/>
                <a:cs typeface="Calibri"/>
                <a:sym typeface="Calibri"/>
              </a:defRPr>
            </a:lvl2pPr>
            <a:lvl3pPr marL="857250" marR="0" lvl="2" indent="-76200" algn="l" rtl="0">
              <a:lnSpc>
                <a:spcPct val="90000"/>
              </a:lnSpc>
              <a:spcBef>
                <a:spcPts val="375"/>
              </a:spcBef>
              <a:spcAft>
                <a:spcPts val="0"/>
              </a:spcAft>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85725" algn="l" rtl="0">
              <a:lnSpc>
                <a:spcPct val="90000"/>
              </a:lnSpc>
              <a:spcBef>
                <a:spcPts val="375"/>
              </a:spcBef>
              <a:spcAft>
                <a:spcPts val="0"/>
              </a:spcAft>
              <a:buClr>
                <a:schemeClr val="dk1"/>
              </a:buClr>
              <a:buSzPct val="100000"/>
              <a:buFont typeface="Arial"/>
              <a:buChar char="•"/>
              <a:defRPr sz="1350" b="0" i="0" u="none" strike="noStrike" cap="none">
                <a:solidFill>
                  <a:schemeClr val="dk1"/>
                </a:solidFill>
                <a:latin typeface="Calibri"/>
                <a:ea typeface="Calibri"/>
                <a:cs typeface="Calibri"/>
                <a:sym typeface="Calibri"/>
              </a:defRPr>
            </a:lvl4pPr>
            <a:lvl5pPr marL="1543050" marR="0" lvl="4" indent="-85725" algn="l" rtl="0">
              <a:lnSpc>
                <a:spcPct val="90000"/>
              </a:lnSpc>
              <a:spcBef>
                <a:spcPts val="375"/>
              </a:spcBef>
              <a:spcAft>
                <a:spcPts val="0"/>
              </a:spcAft>
              <a:buClr>
                <a:schemeClr val="dk1"/>
              </a:buClr>
              <a:buSzPct val="100000"/>
              <a:buFont typeface="Arial"/>
              <a:buChar char="•"/>
              <a:defRPr sz="1350" b="0" i="0" u="none" strike="noStrike" cap="none">
                <a:solidFill>
                  <a:schemeClr val="dk1"/>
                </a:solidFill>
                <a:latin typeface="Calibri"/>
                <a:ea typeface="Calibri"/>
                <a:cs typeface="Calibri"/>
                <a:sym typeface="Calibri"/>
              </a:defRPr>
            </a:lvl5pPr>
            <a:lvl6pPr marL="1885950" marR="0" lvl="5" indent="-85725" algn="l" rtl="0">
              <a:lnSpc>
                <a:spcPct val="90000"/>
              </a:lnSpc>
              <a:spcBef>
                <a:spcPts val="375"/>
              </a:spcBef>
              <a:spcAft>
                <a:spcPts val="0"/>
              </a:spcAft>
              <a:buClr>
                <a:schemeClr val="dk1"/>
              </a:buClr>
              <a:buSzPct val="100000"/>
              <a:buFont typeface="Arial"/>
              <a:buChar char="•"/>
              <a:defRPr sz="1350" b="0" i="0" u="none" strike="noStrike" cap="none">
                <a:solidFill>
                  <a:schemeClr val="dk1"/>
                </a:solidFill>
                <a:latin typeface="Calibri"/>
                <a:ea typeface="Calibri"/>
                <a:cs typeface="Calibri"/>
                <a:sym typeface="Calibri"/>
              </a:defRPr>
            </a:lvl6pPr>
            <a:lvl7pPr marL="2228850" marR="0" lvl="6" indent="-85725" algn="l" rtl="0">
              <a:lnSpc>
                <a:spcPct val="90000"/>
              </a:lnSpc>
              <a:spcBef>
                <a:spcPts val="375"/>
              </a:spcBef>
              <a:spcAft>
                <a:spcPts val="0"/>
              </a:spcAft>
              <a:buClr>
                <a:schemeClr val="dk1"/>
              </a:buClr>
              <a:buSzPct val="100000"/>
              <a:buFont typeface="Arial"/>
              <a:buChar char="•"/>
              <a:defRPr sz="1350" b="0" i="0" u="none" strike="noStrike" cap="none">
                <a:solidFill>
                  <a:schemeClr val="dk1"/>
                </a:solidFill>
                <a:latin typeface="Calibri"/>
                <a:ea typeface="Calibri"/>
                <a:cs typeface="Calibri"/>
                <a:sym typeface="Calibri"/>
              </a:defRPr>
            </a:lvl7pPr>
            <a:lvl8pPr marL="2571750" marR="0" lvl="7" indent="-85725" algn="l" rtl="0">
              <a:lnSpc>
                <a:spcPct val="90000"/>
              </a:lnSpc>
              <a:spcBef>
                <a:spcPts val="375"/>
              </a:spcBef>
              <a:spcAft>
                <a:spcPts val="0"/>
              </a:spcAft>
              <a:buClr>
                <a:schemeClr val="dk1"/>
              </a:buClr>
              <a:buSzPct val="100000"/>
              <a:buFont typeface="Arial"/>
              <a:buChar char="•"/>
              <a:defRPr sz="1350" b="0" i="0" u="none" strike="noStrike" cap="none">
                <a:solidFill>
                  <a:schemeClr val="dk1"/>
                </a:solidFill>
                <a:latin typeface="Calibri"/>
                <a:ea typeface="Calibri"/>
                <a:cs typeface="Calibri"/>
                <a:sym typeface="Calibri"/>
              </a:defRPr>
            </a:lvl8pPr>
            <a:lvl9pPr marL="2914650" marR="0" lvl="8" indent="-85725" algn="l" rtl="0">
              <a:lnSpc>
                <a:spcPct val="90000"/>
              </a:lnSpc>
              <a:spcBef>
                <a:spcPts val="375"/>
              </a:spcBef>
              <a:spcAft>
                <a:spcPts val="0"/>
              </a:spcAft>
              <a:buClr>
                <a:schemeClr val="dk1"/>
              </a:buClr>
              <a:buSzPct val="100000"/>
              <a:buFont typeface="Arial"/>
              <a:buChar char="•"/>
              <a:defRPr sz="1350" b="0" i="0" u="none" strike="noStrike" cap="none">
                <a:solidFill>
                  <a:schemeClr val="dk1"/>
                </a:solidFill>
                <a:latin typeface="Calibri"/>
                <a:ea typeface="Calibri"/>
                <a:cs typeface="Calibri"/>
                <a:sym typeface="Calibri"/>
              </a:defRPr>
            </a:lvl9pPr>
          </a:lstStyle>
          <a:p>
            <a:r>
              <a:rPr lang="en-US" altLang="zh-TW" dirty="0"/>
              <a:t>Python</a:t>
            </a:r>
          </a:p>
          <a:p>
            <a:pPr lvl="1"/>
            <a:r>
              <a:rPr lang="en-US" altLang="zh-TW" dirty="0"/>
              <a:t>Python 3.7 (</a:t>
            </a:r>
            <a:r>
              <a:rPr lang="en-US" altLang="zh-TW" dirty="0">
                <a:hlinkClick r:id="rId3"/>
              </a:rPr>
              <a:t>https://www.python.org/downloads/</a:t>
            </a:r>
            <a:r>
              <a:rPr lang="en-US" altLang="zh-TW" dirty="0"/>
              <a:t>)</a:t>
            </a:r>
          </a:p>
          <a:p>
            <a:pPr lvl="1"/>
            <a:r>
              <a:rPr lang="en-US" altLang="zh-TW" dirty="0" err="1"/>
              <a:t>opencv</a:t>
            </a:r>
            <a:r>
              <a:rPr lang="en-US" altLang="zh-TW" dirty="0"/>
              <a:t>-</a:t>
            </a:r>
            <a:r>
              <a:rPr lang="en-US" altLang="zh-TW" dirty="0" err="1"/>
              <a:t>contrib</a:t>
            </a:r>
            <a:r>
              <a:rPr lang="en-US" altLang="zh-TW" dirty="0"/>
              <a:t>-python (3.4.2.17)</a:t>
            </a:r>
          </a:p>
          <a:p>
            <a:pPr lvl="1"/>
            <a:r>
              <a:rPr lang="en-US" altLang="zh-TW" dirty="0"/>
              <a:t>Matplotlib 3.1.1</a:t>
            </a:r>
          </a:p>
          <a:p>
            <a:pPr lvl="1"/>
            <a:r>
              <a:rPr lang="en-US" altLang="zh-TW" dirty="0"/>
              <a:t>UI framework: pyqt5 (5.15.1)</a:t>
            </a:r>
          </a:p>
          <a:p>
            <a:endParaRPr lang="en-US" dirty="0"/>
          </a:p>
          <a:p>
            <a:r>
              <a:rPr lang="en-US" dirty="0"/>
              <a:t>C++ (check MFC guide in ftp)</a:t>
            </a:r>
          </a:p>
          <a:p>
            <a:pPr lvl="1"/>
            <a:r>
              <a:rPr lang="en-US" dirty="0"/>
              <a:t>OpenCV 3.3.1 (</a:t>
            </a:r>
            <a:r>
              <a:rPr lang="en-US" dirty="0">
                <a:hlinkClick r:id="rId4"/>
              </a:rPr>
              <a:t>https://opencv.org/release.html</a:t>
            </a:r>
            <a:r>
              <a:rPr lang="en-US" dirty="0"/>
              <a:t>)</a:t>
            </a:r>
          </a:p>
          <a:p>
            <a:pPr lvl="1"/>
            <a:r>
              <a:rPr lang="en-US" dirty="0"/>
              <a:t>Visual Studio 2015 (download  from </a:t>
            </a:r>
            <a:r>
              <a:rPr lang="en-US" dirty="0">
                <a:hlinkClick r:id="rId5"/>
              </a:rPr>
              <a:t>http://www.cc.ncku.edu.tw/download/</a:t>
            </a:r>
            <a:r>
              <a:rPr lang="en-US" dirty="0"/>
              <a:t>) </a:t>
            </a:r>
          </a:p>
          <a:p>
            <a:pPr lvl="1"/>
            <a:r>
              <a:rPr lang="en-US" dirty="0"/>
              <a:t>UI framework: MFC</a:t>
            </a:r>
          </a:p>
          <a:p>
            <a:pPr marL="133350" indent="0">
              <a:buNone/>
            </a:pP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7886699" cy="635915"/>
          </a:xfrm>
        </p:spPr>
        <p:txBody>
          <a:bodyPr/>
          <a:lstStyle/>
          <a:p>
            <a:r>
              <a:rPr lang="en-US" altLang="zh-TW" sz="2800" b="1" dirty="0"/>
              <a:t>Grading </a:t>
            </a:r>
            <a:endParaRPr lang="zh-TW" altLang="en-US" b="1" dirty="0">
              <a:solidFill>
                <a:srgbClr val="FF0000"/>
              </a:solidFill>
            </a:endParaRPr>
          </a:p>
        </p:txBody>
      </p:sp>
      <p:sp>
        <p:nvSpPr>
          <p:cNvPr id="3" name="文字版面配置區 2"/>
          <p:cNvSpPr>
            <a:spLocks noGrp="1"/>
          </p:cNvSpPr>
          <p:nvPr>
            <p:ph type="body" idx="1"/>
          </p:nvPr>
        </p:nvSpPr>
        <p:spPr>
          <a:xfrm>
            <a:off x="116922" y="428526"/>
            <a:ext cx="9027078" cy="5941054"/>
          </a:xfrm>
        </p:spPr>
        <p:txBody>
          <a:bodyPr/>
          <a:lstStyle/>
          <a:p>
            <a:pPr marL="133350" indent="0">
              <a:lnSpc>
                <a:spcPct val="100000"/>
              </a:lnSpc>
              <a:buNone/>
            </a:pPr>
            <a:r>
              <a:rPr lang="en-US" altLang="zh-TW" sz="1800" dirty="0"/>
              <a:t>1. </a:t>
            </a:r>
            <a:r>
              <a:rPr lang="en-US" altLang="zh-TW" sz="1800" dirty="0">
                <a:solidFill>
                  <a:srgbClr val="FF0000"/>
                </a:solidFill>
              </a:rPr>
              <a:t>(20%) </a:t>
            </a:r>
            <a:r>
              <a:rPr lang="en-US" altLang="zh-TW" sz="1800" dirty="0"/>
              <a:t>Background Subtraction </a:t>
            </a:r>
            <a:r>
              <a:rPr lang="zh-TW" altLang="en-US" sz="1800" dirty="0"/>
              <a:t>                                      </a:t>
            </a:r>
            <a:r>
              <a:rPr lang="en-US" altLang="zh-TW" sz="1800" dirty="0"/>
              <a:t>		(</a:t>
            </a:r>
            <a:r>
              <a:rPr lang="zh-CN" altLang="en-US" sz="1800" dirty="0"/>
              <a:t>出題：</a:t>
            </a:r>
            <a:r>
              <a:rPr lang="en-US" altLang="zh-CN" sz="1800" dirty="0">
                <a:latin typeface="Calibri" panose="020F0502020204030204" pitchFamily="34" charset="0"/>
                <a:cs typeface="Calibri" panose="020F0502020204030204" pitchFamily="34" charset="0"/>
              </a:rPr>
              <a:t>Tony</a:t>
            </a:r>
            <a:r>
              <a:rPr lang="en-US" altLang="zh-TW" sz="1800" dirty="0"/>
              <a:t>)</a:t>
            </a:r>
            <a:endParaRPr lang="en-US" altLang="zh-TW" sz="1800" dirty="0">
              <a:solidFill>
                <a:srgbClr val="FF0000"/>
              </a:solidFill>
            </a:endParaRPr>
          </a:p>
          <a:p>
            <a:pPr marL="176213" lvl="1" indent="0">
              <a:lnSpc>
                <a:spcPct val="100000"/>
              </a:lnSpc>
              <a:buNone/>
            </a:pPr>
            <a:r>
              <a:rPr lang="en-US" altLang="zh-TW" dirty="0">
                <a:latin typeface="+mj-lt"/>
              </a:rPr>
              <a:t>2.</a:t>
            </a:r>
            <a:r>
              <a:rPr lang="zh-TW" altLang="en-US" dirty="0">
                <a:latin typeface="+mj-lt"/>
              </a:rPr>
              <a:t> </a:t>
            </a:r>
            <a:r>
              <a:rPr lang="en-US" altLang="zh-TW" dirty="0">
                <a:solidFill>
                  <a:srgbClr val="FF0000"/>
                </a:solidFill>
                <a:latin typeface="+mj-lt"/>
              </a:rPr>
              <a:t>(20%) </a:t>
            </a:r>
            <a:r>
              <a:rPr lang="en-US" altLang="zh-TW" dirty="0">
                <a:latin typeface="+mj-lt"/>
              </a:rPr>
              <a:t>Optical Flow						</a:t>
            </a:r>
            <a:r>
              <a:rPr lang="en-US" altLang="zh-TW" dirty="0"/>
              <a:t>(</a:t>
            </a:r>
            <a:r>
              <a:rPr lang="zh-CN" altLang="en-US" dirty="0"/>
              <a:t>出題：</a:t>
            </a:r>
            <a:r>
              <a:rPr lang="en-US" altLang="zh-CN" dirty="0"/>
              <a:t>David</a:t>
            </a:r>
            <a:r>
              <a:rPr lang="en-US" altLang="zh-TW" dirty="0"/>
              <a:t>)</a:t>
            </a:r>
            <a:br>
              <a:rPr lang="en-US" altLang="zh-TW" dirty="0"/>
            </a:br>
            <a:r>
              <a:rPr lang="en-US" altLang="zh-TW" dirty="0">
                <a:latin typeface="+mn-lt"/>
              </a:rPr>
              <a:t>     2.1 Preprocessing (10%)</a:t>
            </a:r>
          </a:p>
          <a:p>
            <a:pPr marL="176213" lvl="1" indent="0">
              <a:lnSpc>
                <a:spcPct val="100000"/>
              </a:lnSpc>
              <a:buNone/>
            </a:pPr>
            <a:r>
              <a:rPr lang="en-US" altLang="zh-TW" dirty="0">
                <a:latin typeface="+mn-lt"/>
              </a:rPr>
              <a:t>     2.2 Video tracking (10%)</a:t>
            </a:r>
          </a:p>
          <a:p>
            <a:pPr marL="176213" lvl="1" indent="0">
              <a:lnSpc>
                <a:spcPct val="100000"/>
              </a:lnSpc>
              <a:buNone/>
            </a:pPr>
            <a:r>
              <a:rPr lang="en-US" altLang="zh-TW" dirty="0">
                <a:latin typeface="+mj-lt"/>
              </a:rPr>
              <a:t>3. </a:t>
            </a:r>
            <a:r>
              <a:rPr lang="en-US" altLang="zh-TW" dirty="0">
                <a:solidFill>
                  <a:srgbClr val="FF0000"/>
                </a:solidFill>
                <a:latin typeface="+mj-lt"/>
              </a:rPr>
              <a:t>(20%) </a:t>
            </a:r>
            <a:r>
              <a:rPr lang="en-US" altLang="zh-TW" dirty="0">
                <a:latin typeface="+mj-lt"/>
              </a:rPr>
              <a:t>Perspective Transform					</a:t>
            </a:r>
            <a:r>
              <a:rPr lang="en-US" altLang="zh-TW" dirty="0"/>
              <a:t>(</a:t>
            </a:r>
            <a:r>
              <a:rPr lang="zh-CN" altLang="en-US" dirty="0"/>
              <a:t>出題：</a:t>
            </a:r>
            <a:r>
              <a:rPr lang="en-US" altLang="zh-CN" dirty="0"/>
              <a:t>West</a:t>
            </a:r>
            <a:r>
              <a:rPr lang="en-US" altLang="zh-TW" dirty="0"/>
              <a:t>)</a:t>
            </a:r>
          </a:p>
          <a:p>
            <a:pPr marL="176213" lvl="1" indent="0">
              <a:lnSpc>
                <a:spcPct val="100000"/>
              </a:lnSpc>
              <a:buNone/>
            </a:pPr>
            <a:r>
              <a:rPr lang="en-US" altLang="zh-TW" dirty="0">
                <a:latin typeface="+mj-lt"/>
              </a:rPr>
              <a:t>4. </a:t>
            </a:r>
            <a:r>
              <a:rPr lang="en-US" altLang="zh-TW" dirty="0">
                <a:solidFill>
                  <a:srgbClr val="FF0000"/>
                </a:solidFill>
                <a:latin typeface="+mj-lt"/>
              </a:rPr>
              <a:t>(20%) </a:t>
            </a:r>
            <a:r>
              <a:rPr lang="en-US" altLang="zh-TW" dirty="0">
                <a:solidFill>
                  <a:schemeClr val="tx1"/>
                </a:solidFill>
                <a:latin typeface="+mj-lt"/>
              </a:rPr>
              <a:t>PCA</a:t>
            </a:r>
            <a:r>
              <a:rPr lang="en-US" altLang="zh-TW" dirty="0">
                <a:solidFill>
                  <a:srgbClr val="FF0000"/>
                </a:solidFill>
                <a:latin typeface="+mj-lt"/>
              </a:rPr>
              <a:t>    							</a:t>
            </a:r>
            <a:r>
              <a:rPr lang="en-US" altLang="zh-TW" dirty="0"/>
              <a:t>(</a:t>
            </a:r>
            <a:r>
              <a:rPr lang="zh-CN" altLang="en-US" dirty="0"/>
              <a:t>出題：</a:t>
            </a:r>
            <a:r>
              <a:rPr lang="en-US" altLang="zh-CN" dirty="0"/>
              <a:t>Willy</a:t>
            </a:r>
            <a:r>
              <a:rPr lang="en-US" altLang="zh-TW" dirty="0"/>
              <a:t>)</a:t>
            </a:r>
            <a:endParaRPr lang="en-US" altLang="zh-TW" dirty="0">
              <a:solidFill>
                <a:srgbClr val="FF0000"/>
              </a:solidFill>
              <a:latin typeface="+mj-lt"/>
            </a:endParaRPr>
          </a:p>
          <a:p>
            <a:pPr marL="442913" lvl="1" indent="-266700">
              <a:lnSpc>
                <a:spcPct val="100000"/>
              </a:lnSpc>
              <a:buNone/>
            </a:pPr>
            <a:r>
              <a:rPr lang="en-US" altLang="zh-TW" dirty="0">
                <a:solidFill>
                  <a:srgbClr val="FF0000"/>
                </a:solidFill>
                <a:latin typeface="+mj-lt"/>
              </a:rPr>
              <a:t>	</a:t>
            </a:r>
            <a:r>
              <a:rPr lang="en-US" altLang="zh-TW" dirty="0">
                <a:solidFill>
                  <a:schemeClr val="tx1"/>
                </a:solidFill>
                <a:latin typeface="+mj-lt"/>
              </a:rPr>
              <a:t>4.1 Image Reconstruction (10%)  </a:t>
            </a:r>
          </a:p>
          <a:p>
            <a:pPr marL="442913" lvl="1" indent="-266700">
              <a:lnSpc>
                <a:spcPct val="100000"/>
              </a:lnSpc>
              <a:buNone/>
            </a:pPr>
            <a:r>
              <a:rPr lang="en-US" altLang="zh-TW" dirty="0">
                <a:solidFill>
                  <a:schemeClr val="tx1"/>
                </a:solidFill>
                <a:latin typeface="+mj-lt"/>
              </a:rPr>
              <a:t>	4.2 Compute the reconstruction error (10%)	</a:t>
            </a:r>
            <a:r>
              <a:rPr lang="en-US" altLang="zh-TW" dirty="0">
                <a:latin typeface="+mj-lt"/>
              </a:rPr>
              <a:t>			</a:t>
            </a:r>
          </a:p>
          <a:p>
            <a:pPr marL="176213" lvl="1" indent="0">
              <a:lnSpc>
                <a:spcPct val="100000"/>
              </a:lnSpc>
              <a:buNone/>
            </a:pPr>
            <a:r>
              <a:rPr lang="en-US" altLang="zh-TW" dirty="0">
                <a:latin typeface="Arial" panose="020B0604020202020204" pitchFamily="34" charset="0"/>
                <a:cs typeface="Arial" panose="020B0604020202020204" pitchFamily="34" charset="0"/>
              </a:rPr>
              <a:t>5. </a:t>
            </a:r>
            <a:r>
              <a:rPr lang="en-US" altLang="zh-TW" dirty="0">
                <a:solidFill>
                  <a:srgbClr val="FF0000"/>
                </a:solidFill>
                <a:latin typeface="Arial" panose="020B0604020202020204" pitchFamily="34" charset="0"/>
                <a:cs typeface="Arial" panose="020B0604020202020204" pitchFamily="34" charset="0"/>
              </a:rPr>
              <a:t>(20%) </a:t>
            </a:r>
            <a:r>
              <a:rPr lang="en-US" altLang="zh-TW" dirty="0">
                <a:latin typeface="Arial" panose="020B0604020202020204" pitchFamily="34" charset="0"/>
                <a:cs typeface="Arial" panose="020B0604020202020204" pitchFamily="34" charset="0"/>
              </a:rPr>
              <a:t>Dogs and Cats classification Using ResNet50		(</a:t>
            </a:r>
            <a:r>
              <a:rPr lang="zh-CN" altLang="en-US" dirty="0"/>
              <a:t>出題：</a:t>
            </a:r>
            <a:r>
              <a:rPr lang="zh-TW" altLang="en-US" dirty="0"/>
              <a:t>育成</a:t>
            </a:r>
            <a:r>
              <a:rPr lang="en-US" altLang="zh-TW" dirty="0">
                <a:latin typeface="Arial" panose="020B0604020202020204" pitchFamily="34" charset="0"/>
                <a:cs typeface="Arial" panose="020B0604020202020204" pitchFamily="34" charset="0"/>
              </a:rPr>
              <a:t>)</a:t>
            </a:r>
          </a:p>
          <a:p>
            <a:pPr marL="176213" lvl="1" indent="0">
              <a:lnSpc>
                <a:spcPct val="100000"/>
              </a:lnSpc>
              <a:buNone/>
            </a:pPr>
            <a:endParaRPr lang="en-US" altLang="zh-TW" dirty="0">
              <a:latin typeface="+mj-lt"/>
            </a:endParaRPr>
          </a:p>
          <a:p>
            <a:pPr marL="176213" lvl="1" indent="0">
              <a:lnSpc>
                <a:spcPct val="100000"/>
              </a:lnSpc>
              <a:buNone/>
            </a:pPr>
            <a:endParaRPr lang="en-US" altLang="zh-TW" dirty="0">
              <a:latin typeface="+mj-lt"/>
            </a:endParaRPr>
          </a:p>
          <a:p>
            <a:pPr marL="133350" indent="0">
              <a:lnSpc>
                <a:spcPct val="100000"/>
              </a:lnSpc>
              <a:buNone/>
            </a:pPr>
            <a:endParaRPr lang="en-US" altLang="zh-TW" sz="1800" dirty="0"/>
          </a:p>
          <a:p>
            <a:pPr marL="133350" indent="0">
              <a:lnSpc>
                <a:spcPct val="100000"/>
              </a:lnSpc>
              <a:buNone/>
            </a:pPr>
            <a:endParaRPr lang="en-US" altLang="zh-TW" sz="1800" dirty="0">
              <a:solidFill>
                <a:srgbClr val="FF0000"/>
              </a:solidFill>
            </a:endParaRPr>
          </a:p>
        </p:txBody>
      </p:sp>
      <p:sp>
        <p:nvSpPr>
          <p:cNvPr id="7" name="文字方塊 6">
            <a:extLst>
              <a:ext uri="{FF2B5EF4-FFF2-40B4-BE49-F238E27FC236}">
                <a16:creationId xmlns:a16="http://schemas.microsoft.com/office/drawing/2014/main" id="{D9F8DB7A-BAD1-49AF-B28F-839E3FD27B74}"/>
              </a:ext>
            </a:extLst>
          </p:cNvPr>
          <p:cNvSpPr txBox="1"/>
          <p:nvPr/>
        </p:nvSpPr>
        <p:spPr>
          <a:xfrm>
            <a:off x="2592267" y="3546197"/>
            <a:ext cx="2932386" cy="307777"/>
          </a:xfrm>
          <a:prstGeom prst="rect">
            <a:avLst/>
          </a:prstGeom>
          <a:noFill/>
        </p:spPr>
        <p:txBody>
          <a:bodyPr wrap="square" rtlCol="0">
            <a:spAutoFit/>
          </a:bodyPr>
          <a:lstStyle/>
          <a:p>
            <a:r>
              <a:rPr lang="en-US" altLang="zh-TW" dirty="0"/>
              <a:t>UI</a:t>
            </a:r>
            <a:r>
              <a:rPr lang="zh-TW" altLang="en-US" dirty="0"/>
              <a:t> </a:t>
            </a:r>
            <a:r>
              <a:rPr lang="en-US" altLang="zh-TW" dirty="0"/>
              <a:t>example</a:t>
            </a:r>
            <a:endParaRPr lang="zh-TW" altLang="en-US" dirty="0"/>
          </a:p>
        </p:txBody>
      </p:sp>
      <p:sp>
        <p:nvSpPr>
          <p:cNvPr id="6" name="Shape 99"/>
          <p:cNvSpPr txBox="1">
            <a:spLocks noGrp="1"/>
          </p:cNvSpPr>
          <p:nvPr>
            <p:ph type="sldNum" idx="12"/>
          </p:nvPr>
        </p:nvSpPr>
        <p:spPr>
          <a:xfrm>
            <a:off x="7086601" y="6584156"/>
            <a:ext cx="2057399" cy="273844"/>
          </a:xfrm>
          <a:prstGeom prst="rect">
            <a:avLst/>
          </a:prstGeom>
          <a:noFill/>
          <a:ln>
            <a:noFill/>
          </a:ln>
        </p:spPr>
        <p:txBody>
          <a:bodyPr lIns="68569" tIns="34275" rIns="68569" bIns="34275" anchor="ctr" anchorCtr="0">
            <a:noAutofit/>
          </a:bodyPr>
          <a:lstStyle/>
          <a:p>
            <a:pPr algn="r">
              <a:buSzPct val="25000"/>
            </a:pPr>
            <a:r>
              <a:rPr lang="en-US" sz="900" dirty="0">
                <a:solidFill>
                  <a:srgbClr val="888888"/>
                </a:solidFill>
                <a:latin typeface="Calibri"/>
                <a:ea typeface="Calibri"/>
                <a:cs typeface="Calibri"/>
                <a:sym typeface="Calibri"/>
              </a:rPr>
              <a:t>4</a:t>
            </a:r>
          </a:p>
        </p:txBody>
      </p:sp>
      <p:pic>
        <p:nvPicPr>
          <p:cNvPr id="4" name="圖片 3">
            <a:extLst>
              <a:ext uri="{FF2B5EF4-FFF2-40B4-BE49-F238E27FC236}">
                <a16:creationId xmlns:a16="http://schemas.microsoft.com/office/drawing/2014/main" id="{404A22BF-1148-4170-AB96-13FAC52A5B7E}"/>
              </a:ext>
            </a:extLst>
          </p:cNvPr>
          <p:cNvPicPr>
            <a:picLocks noChangeAspect="1"/>
          </p:cNvPicPr>
          <p:nvPr/>
        </p:nvPicPr>
        <p:blipFill>
          <a:blip r:embed="rId2"/>
          <a:stretch>
            <a:fillRect/>
          </a:stretch>
        </p:blipFill>
        <p:spPr>
          <a:xfrm>
            <a:off x="3666591" y="3479287"/>
            <a:ext cx="2057398" cy="3318819"/>
          </a:xfrm>
          <a:prstGeom prst="rect">
            <a:avLst/>
          </a:prstGeom>
        </p:spPr>
      </p:pic>
    </p:spTree>
    <p:extLst>
      <p:ext uri="{BB962C8B-B14F-4D97-AF65-F5344CB8AC3E}">
        <p14:creationId xmlns:p14="http://schemas.microsoft.com/office/powerpoint/2010/main" val="3007862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083500-9A23-4DD0-8D1C-BBC6408FFF0F}"/>
              </a:ext>
            </a:extLst>
          </p:cNvPr>
          <p:cNvSpPr>
            <a:spLocks noGrp="1"/>
          </p:cNvSpPr>
          <p:nvPr>
            <p:ph type="title"/>
          </p:nvPr>
        </p:nvSpPr>
        <p:spPr/>
        <p:txBody>
          <a:bodyPr>
            <a:normAutofit/>
          </a:bodyPr>
          <a:lstStyle/>
          <a:p>
            <a:r>
              <a:rPr lang="en-US" sz="2000" b="1" dirty="0"/>
              <a:t>1. (20%) Background Subtraction: Simple Gaussian Model (1/2)</a:t>
            </a:r>
          </a:p>
        </p:txBody>
      </p:sp>
      <p:sp>
        <p:nvSpPr>
          <p:cNvPr id="5" name="Content Placeholder 4">
            <a:extLst>
              <a:ext uri="{FF2B5EF4-FFF2-40B4-BE49-F238E27FC236}">
                <a16:creationId xmlns:a16="http://schemas.microsoft.com/office/drawing/2014/main" id="{17811331-FB35-402B-BF39-1FDFB5C7EAF7}"/>
              </a:ext>
            </a:extLst>
          </p:cNvPr>
          <p:cNvSpPr>
            <a:spLocks noGrp="1"/>
          </p:cNvSpPr>
          <p:nvPr>
            <p:ph idx="1"/>
          </p:nvPr>
        </p:nvSpPr>
        <p:spPr>
          <a:xfrm>
            <a:off x="1" y="388052"/>
            <a:ext cx="9143999" cy="729548"/>
          </a:xfrm>
        </p:spPr>
        <p:txBody>
          <a:bodyPr>
            <a:normAutofit lnSpcReduction="10000"/>
          </a:bodyPr>
          <a:lstStyle/>
          <a:p>
            <a:r>
              <a:rPr lang="en-US" sz="1800" dirty="0"/>
              <a:t>Given: a video in Q1_Image/Traffic.mp4</a:t>
            </a:r>
          </a:p>
          <a:p>
            <a:r>
              <a:rPr lang="en-US" sz="1800" dirty="0"/>
              <a:t>Requires: </a:t>
            </a:r>
          </a:p>
        </p:txBody>
      </p:sp>
      <p:sp>
        <p:nvSpPr>
          <p:cNvPr id="6" name="Rectangle 5">
            <a:extLst>
              <a:ext uri="{FF2B5EF4-FFF2-40B4-BE49-F238E27FC236}">
                <a16:creationId xmlns:a16="http://schemas.microsoft.com/office/drawing/2014/main" id="{2BDB2A29-14E5-439B-94FC-05440FD26141}"/>
              </a:ext>
            </a:extLst>
          </p:cNvPr>
          <p:cNvSpPr/>
          <p:nvPr/>
        </p:nvSpPr>
        <p:spPr>
          <a:xfrm>
            <a:off x="-1" y="2244316"/>
            <a:ext cx="9144000" cy="20425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tx1"/>
                </a:solidFill>
                <a:latin typeface="Times New Roman" panose="02020603050405020304" pitchFamily="18" charset="0"/>
                <a:cs typeface="Times New Roman" panose="02020603050405020304" pitchFamily="18" charset="0"/>
              </a:rPr>
              <a:t>1. Build Gaussian model</a:t>
            </a:r>
          </a:p>
        </p:txBody>
      </p:sp>
      <p:sp>
        <p:nvSpPr>
          <p:cNvPr id="7" name="Rectangle 6">
            <a:extLst>
              <a:ext uri="{FF2B5EF4-FFF2-40B4-BE49-F238E27FC236}">
                <a16:creationId xmlns:a16="http://schemas.microsoft.com/office/drawing/2014/main" id="{6D7E868A-2E95-4DB0-B1D5-CAC30A0BD821}"/>
              </a:ext>
            </a:extLst>
          </p:cNvPr>
          <p:cNvSpPr/>
          <p:nvPr/>
        </p:nvSpPr>
        <p:spPr>
          <a:xfrm>
            <a:off x="0" y="4483100"/>
            <a:ext cx="9144000" cy="23749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500" dirty="0">
                <a:solidFill>
                  <a:schemeClr val="tx1"/>
                </a:solidFill>
                <a:latin typeface="Times New Roman" panose="02020603050405020304" pitchFamily="18" charset="0"/>
                <a:cs typeface="Times New Roman" panose="02020603050405020304" pitchFamily="18" charset="0"/>
              </a:rPr>
              <a:t>2. Test new pixel belongs to foreground or background:</a:t>
            </a:r>
          </a:p>
        </p:txBody>
      </p:sp>
      <p:sp>
        <p:nvSpPr>
          <p:cNvPr id="9" name="TextBox 8">
            <a:extLst>
              <a:ext uri="{FF2B5EF4-FFF2-40B4-BE49-F238E27FC236}">
                <a16:creationId xmlns:a16="http://schemas.microsoft.com/office/drawing/2014/main" id="{DC3FEB98-8599-45A0-957F-A899D162539A}"/>
              </a:ext>
            </a:extLst>
          </p:cNvPr>
          <p:cNvSpPr txBox="1"/>
          <p:nvPr/>
        </p:nvSpPr>
        <p:spPr>
          <a:xfrm>
            <a:off x="1083446" y="711412"/>
            <a:ext cx="7164627" cy="1477328"/>
          </a:xfrm>
          <a:prstGeom prst="rect">
            <a:avLst/>
          </a:prstGeom>
          <a:noFill/>
        </p:spPr>
        <p:txBody>
          <a:bodyPr wrap="square">
            <a:spAutoFit/>
          </a:bodyPr>
          <a:lstStyle/>
          <a:p>
            <a:pPr marL="628650" lvl="1" indent="-171450">
              <a:buAutoNum type="arabicPeriod"/>
            </a:pPr>
            <a:r>
              <a:rPr lang="en-US" sz="1600" dirty="0">
                <a:latin typeface="Times New Roman" panose="02020603050405020304" pitchFamily="18" charset="0"/>
                <a:cs typeface="Times New Roman" panose="02020603050405020304" pitchFamily="18" charset="0"/>
              </a:rPr>
              <a:t>Click the button “1.1 Background Subtraction” to show 3 windows:</a:t>
            </a:r>
          </a:p>
          <a:p>
            <a:pPr marL="628650" lvl="2"/>
            <a:r>
              <a:rPr lang="en-US" sz="1400" dirty="0">
                <a:latin typeface="Times New Roman" panose="02020603050405020304" pitchFamily="18" charset="0"/>
                <a:cs typeface="Times New Roman" panose="02020603050405020304" pitchFamily="18" charset="0"/>
              </a:rPr>
              <a:t>Origin video: Traffic.mp4</a:t>
            </a:r>
          </a:p>
          <a:p>
            <a:pPr marL="628650" lvl="2"/>
            <a:r>
              <a:rPr lang="en-US" sz="1400" dirty="0">
                <a:latin typeface="Times New Roman" panose="02020603050405020304" pitchFamily="18" charset="0"/>
                <a:cs typeface="Times New Roman" panose="02020603050405020304" pitchFamily="18" charset="0"/>
              </a:rPr>
              <a:t>Mask video: (background: black, foreground: white)</a:t>
            </a:r>
          </a:p>
          <a:p>
            <a:pPr marL="628650" lvl="2"/>
            <a:r>
              <a:rPr lang="en-US" sz="1400" dirty="0">
                <a:latin typeface="Times New Roman" panose="02020603050405020304" pitchFamily="18" charset="0"/>
                <a:cs typeface="Times New Roman" panose="02020603050405020304" pitchFamily="18" charset="0"/>
              </a:rPr>
              <a:t>Foreground video</a:t>
            </a:r>
          </a:p>
          <a:p>
            <a:pPr marL="628650" lvl="1" indent="-171450">
              <a:buAutoNum type="arabicPeriod"/>
            </a:pPr>
            <a:r>
              <a:rPr lang="en-US" sz="1600" dirty="0">
                <a:latin typeface="Times New Roman" panose="02020603050405020304" pitchFamily="18" charset="0"/>
                <a:cs typeface="Times New Roman" panose="02020603050405020304" pitchFamily="18" charset="0"/>
              </a:rPr>
              <a:t>Use </a:t>
            </a:r>
            <a:r>
              <a:rPr lang="en-US" sz="1600" dirty="0">
                <a:solidFill>
                  <a:srgbClr val="FF0000"/>
                </a:solidFill>
                <a:latin typeface="Times New Roman" panose="02020603050405020304" pitchFamily="18" charset="0"/>
                <a:cs typeface="Times New Roman" panose="02020603050405020304" pitchFamily="18" charset="0"/>
              </a:rPr>
              <a:t>first 25 frames </a:t>
            </a:r>
            <a:r>
              <a:rPr lang="en-US" sz="1600" dirty="0">
                <a:latin typeface="Times New Roman" panose="02020603050405020304" pitchFamily="18" charset="0"/>
                <a:cs typeface="Times New Roman" panose="02020603050405020304" pitchFamily="18" charset="0"/>
              </a:rPr>
              <a:t>to build the background model</a:t>
            </a:r>
          </a:p>
          <a:p>
            <a:pPr marL="628650" lvl="1" indent="-171450">
              <a:buAutoNum type="arabicPeriod"/>
            </a:pPr>
            <a:r>
              <a:rPr lang="en-US" sz="1600" dirty="0">
                <a:solidFill>
                  <a:srgbClr val="FF0000"/>
                </a:solidFill>
                <a:latin typeface="Times New Roman" panose="02020603050405020304" pitchFamily="18" charset="0"/>
                <a:cs typeface="Times New Roman" panose="02020603050405020304" pitchFamily="18" charset="0"/>
              </a:rPr>
              <a:t>DO NOT </a:t>
            </a:r>
            <a:r>
              <a:rPr lang="en-US" sz="1600" dirty="0">
                <a:latin typeface="Times New Roman" panose="02020603050405020304" pitchFamily="18" charset="0"/>
                <a:cs typeface="Times New Roman" panose="02020603050405020304" pitchFamily="18" charset="0"/>
              </a:rPr>
              <a:t>use </a:t>
            </a:r>
            <a:r>
              <a:rPr lang="en-US" sz="1600" dirty="0" err="1">
                <a:latin typeface="Times New Roman" panose="02020603050405020304" pitchFamily="18" charset="0"/>
                <a:cs typeface="Times New Roman" panose="02020603050405020304" pitchFamily="18" charset="0"/>
              </a:rPr>
              <a:t>OpenCV</a:t>
            </a:r>
            <a:r>
              <a:rPr lang="en-US" sz="1600" dirty="0">
                <a:latin typeface="Times New Roman" panose="02020603050405020304" pitchFamily="18" charset="0"/>
                <a:cs typeface="Times New Roman" panose="02020603050405020304" pitchFamily="18" charset="0"/>
              </a:rPr>
              <a:t> function: cv2.createbackgroundSubtractor()</a:t>
            </a:r>
          </a:p>
        </p:txBody>
      </p:sp>
      <p:sp>
        <p:nvSpPr>
          <p:cNvPr id="29" name="Arrow: Right 28">
            <a:extLst>
              <a:ext uri="{FF2B5EF4-FFF2-40B4-BE49-F238E27FC236}">
                <a16:creationId xmlns:a16="http://schemas.microsoft.com/office/drawing/2014/main" id="{B665F648-D38B-4724-95DE-C3F9D4BA9289}"/>
              </a:ext>
            </a:extLst>
          </p:cNvPr>
          <p:cNvSpPr/>
          <p:nvPr/>
        </p:nvSpPr>
        <p:spPr>
          <a:xfrm>
            <a:off x="4999461" y="3292919"/>
            <a:ext cx="1415294" cy="1524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roup 78"/>
          <p:cNvGrpSpPr/>
          <p:nvPr/>
        </p:nvGrpSpPr>
        <p:grpSpPr>
          <a:xfrm>
            <a:off x="3113727" y="2410261"/>
            <a:ext cx="1836886" cy="1893326"/>
            <a:chOff x="3559601" y="2449167"/>
            <a:chExt cx="1836886" cy="1893326"/>
          </a:xfrm>
        </p:grpSpPr>
        <p:grpSp>
          <p:nvGrpSpPr>
            <p:cNvPr id="10" name="Group 9">
              <a:extLst>
                <a:ext uri="{FF2B5EF4-FFF2-40B4-BE49-F238E27FC236}">
                  <a16:creationId xmlns:a16="http://schemas.microsoft.com/office/drawing/2014/main" id="{769E2E5B-3535-4173-AACD-439985D02FC7}"/>
                </a:ext>
              </a:extLst>
            </p:cNvPr>
            <p:cNvGrpSpPr/>
            <p:nvPr/>
          </p:nvGrpSpPr>
          <p:grpSpPr>
            <a:xfrm>
              <a:off x="4147528" y="2664398"/>
              <a:ext cx="1248959" cy="1477328"/>
              <a:chOff x="2910626" y="2977205"/>
              <a:chExt cx="1661374" cy="1847262"/>
            </a:xfrm>
          </p:grpSpPr>
          <p:sp>
            <p:nvSpPr>
              <p:cNvPr id="11" name="Cube 10">
                <a:extLst>
                  <a:ext uri="{FF2B5EF4-FFF2-40B4-BE49-F238E27FC236}">
                    <a16:creationId xmlns:a16="http://schemas.microsoft.com/office/drawing/2014/main" id="{6E3449F7-FF9C-4D16-95EF-37DA7ABB4167}"/>
                  </a:ext>
                </a:extLst>
              </p:cNvPr>
              <p:cNvSpPr/>
              <p:nvPr/>
            </p:nvSpPr>
            <p:spPr>
              <a:xfrm>
                <a:off x="3116688" y="3156857"/>
                <a:ext cx="1455312" cy="1455313"/>
              </a:xfrm>
              <a:prstGeom prst="cube">
                <a:avLst>
                  <a:gd name="adj" fmla="val 32080"/>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 Brace 11">
                <a:extLst>
                  <a:ext uri="{FF2B5EF4-FFF2-40B4-BE49-F238E27FC236}">
                    <a16:creationId xmlns:a16="http://schemas.microsoft.com/office/drawing/2014/main" id="{0ADE6520-AC1E-4742-88C5-36F8F8F7C351}"/>
                  </a:ext>
                </a:extLst>
              </p:cNvPr>
              <p:cNvSpPr/>
              <p:nvPr/>
            </p:nvSpPr>
            <p:spPr>
              <a:xfrm>
                <a:off x="2910626" y="3606085"/>
                <a:ext cx="206062" cy="1006085"/>
              </a:xfrm>
              <a:prstGeom prst="leftBrace">
                <a:avLst>
                  <a:gd name="adj1" fmla="val 38378"/>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D8BC0C3D-6153-4399-BF41-A5B5E4A2269E}"/>
                  </a:ext>
                </a:extLst>
              </p:cNvPr>
              <p:cNvSpPr/>
              <p:nvPr/>
            </p:nvSpPr>
            <p:spPr>
              <a:xfrm rot="2684118">
                <a:off x="3180535" y="2977205"/>
                <a:ext cx="195712" cy="656168"/>
              </a:xfrm>
              <a:prstGeom prst="leftBrace">
                <a:avLst>
                  <a:gd name="adj1" fmla="val 2638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Cube 13">
                <a:extLst>
                  <a:ext uri="{FF2B5EF4-FFF2-40B4-BE49-F238E27FC236}">
                    <a16:creationId xmlns:a16="http://schemas.microsoft.com/office/drawing/2014/main" id="{9EB2121F-A723-4AD6-9CE6-E8335FFFD8BD}"/>
                  </a:ext>
                </a:extLst>
              </p:cNvPr>
              <p:cNvSpPr/>
              <p:nvPr/>
            </p:nvSpPr>
            <p:spPr>
              <a:xfrm>
                <a:off x="3116687" y="3156856"/>
                <a:ext cx="615987" cy="619135"/>
              </a:xfrm>
              <a:prstGeom prst="cube">
                <a:avLst>
                  <a:gd name="adj" fmla="val 74842"/>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 Brace 14">
                <a:extLst>
                  <a:ext uri="{FF2B5EF4-FFF2-40B4-BE49-F238E27FC236}">
                    <a16:creationId xmlns:a16="http://schemas.microsoft.com/office/drawing/2014/main" id="{0B51C406-3D75-4EBE-9B6F-5221DCBD0B63}"/>
                  </a:ext>
                </a:extLst>
              </p:cNvPr>
              <p:cNvSpPr/>
              <p:nvPr/>
            </p:nvSpPr>
            <p:spPr>
              <a:xfrm rot="16200000">
                <a:off x="3509143" y="4225950"/>
                <a:ext cx="206062" cy="990971"/>
              </a:xfrm>
              <a:prstGeom prst="leftBrace">
                <a:avLst>
                  <a:gd name="adj1" fmla="val 29134"/>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0" name="TextBox 29">
              <a:extLst>
                <a:ext uri="{FF2B5EF4-FFF2-40B4-BE49-F238E27FC236}">
                  <a16:creationId xmlns:a16="http://schemas.microsoft.com/office/drawing/2014/main" id="{3F69B482-4681-4246-883C-143C74F1B3B3}"/>
                </a:ext>
              </a:extLst>
            </p:cNvPr>
            <p:cNvSpPr txBox="1"/>
            <p:nvPr/>
          </p:nvSpPr>
          <p:spPr>
            <a:xfrm>
              <a:off x="3559601" y="3314596"/>
              <a:ext cx="713382" cy="461665"/>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Image height</a:t>
              </a:r>
            </a:p>
          </p:txBody>
        </p:sp>
        <p:sp>
          <p:nvSpPr>
            <p:cNvPr id="31" name="TextBox 30">
              <a:extLst>
                <a:ext uri="{FF2B5EF4-FFF2-40B4-BE49-F238E27FC236}">
                  <a16:creationId xmlns:a16="http://schemas.microsoft.com/office/drawing/2014/main" id="{2E595502-B0E6-4DA2-A71C-932D1C94B0FE}"/>
                </a:ext>
              </a:extLst>
            </p:cNvPr>
            <p:cNvSpPr txBox="1"/>
            <p:nvPr/>
          </p:nvSpPr>
          <p:spPr>
            <a:xfrm>
              <a:off x="4197330" y="4065494"/>
              <a:ext cx="1111198"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Image width</a:t>
              </a:r>
            </a:p>
          </p:txBody>
        </p:sp>
        <p:sp>
          <p:nvSpPr>
            <p:cNvPr id="32" name="TextBox 31">
              <a:extLst>
                <a:ext uri="{FF2B5EF4-FFF2-40B4-BE49-F238E27FC236}">
                  <a16:creationId xmlns:a16="http://schemas.microsoft.com/office/drawing/2014/main" id="{CCD93891-4464-41EC-A8D9-80D633404153}"/>
                </a:ext>
              </a:extLst>
            </p:cNvPr>
            <p:cNvSpPr txBox="1"/>
            <p:nvPr/>
          </p:nvSpPr>
          <p:spPr>
            <a:xfrm>
              <a:off x="3710611" y="2449167"/>
              <a:ext cx="1111198"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Frame =0~25</a:t>
              </a:r>
            </a:p>
          </p:txBody>
        </p:sp>
      </p:grpSp>
      <p:grpSp>
        <p:nvGrpSpPr>
          <p:cNvPr id="3" name="Group 2"/>
          <p:cNvGrpSpPr/>
          <p:nvPr/>
        </p:nvGrpSpPr>
        <p:grpSpPr>
          <a:xfrm>
            <a:off x="641449" y="2622543"/>
            <a:ext cx="2287808" cy="1576871"/>
            <a:chOff x="1345816" y="3363338"/>
            <a:chExt cx="2287808" cy="1576871"/>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338" t="15632" r="1515" b="15932"/>
            <a:stretch/>
          </p:blipFill>
          <p:spPr>
            <a:xfrm>
              <a:off x="1345816" y="3363338"/>
              <a:ext cx="1678208" cy="967271"/>
            </a:xfrm>
            <a:prstGeom prst="rect">
              <a:avLst/>
            </a:prstGeom>
          </p:spPr>
        </p:pic>
        <p:pic>
          <p:nvPicPr>
            <p:cNvPr id="33" name="Picture 32"/>
            <p:cNvPicPr>
              <a:picLocks noChangeAspect="1"/>
            </p:cNvPicPr>
            <p:nvPr/>
          </p:nvPicPr>
          <p:blipFill rotWithShape="1">
            <a:blip r:embed="rId2">
              <a:extLst>
                <a:ext uri="{28A0092B-C50C-407E-A947-70E740481C1C}">
                  <a14:useLocalDpi xmlns:a14="http://schemas.microsoft.com/office/drawing/2010/main" val="0"/>
                </a:ext>
              </a:extLst>
            </a:blip>
            <a:srcRect l="1338" t="15632" r="1515" b="15932"/>
            <a:stretch/>
          </p:blipFill>
          <p:spPr>
            <a:xfrm>
              <a:off x="1498216" y="3515738"/>
              <a:ext cx="1678208" cy="967271"/>
            </a:xfrm>
            <a:prstGeom prst="rect">
              <a:avLst/>
            </a:prstGeom>
          </p:spPr>
        </p:pic>
        <p:pic>
          <p:nvPicPr>
            <p:cNvPr id="34" name="Picture 33"/>
            <p:cNvPicPr>
              <a:picLocks noChangeAspect="1"/>
            </p:cNvPicPr>
            <p:nvPr/>
          </p:nvPicPr>
          <p:blipFill rotWithShape="1">
            <a:blip r:embed="rId2">
              <a:extLst>
                <a:ext uri="{28A0092B-C50C-407E-A947-70E740481C1C}">
                  <a14:useLocalDpi xmlns:a14="http://schemas.microsoft.com/office/drawing/2010/main" val="0"/>
                </a:ext>
              </a:extLst>
            </a:blip>
            <a:srcRect l="1338" t="15632" r="1515" b="15932"/>
            <a:stretch/>
          </p:blipFill>
          <p:spPr>
            <a:xfrm>
              <a:off x="1650616" y="3668138"/>
              <a:ext cx="1678208" cy="967271"/>
            </a:xfrm>
            <a:prstGeom prst="rect">
              <a:avLst/>
            </a:prstGeom>
          </p:spPr>
        </p:pic>
        <p:pic>
          <p:nvPicPr>
            <p:cNvPr id="35" name="Picture 34"/>
            <p:cNvPicPr>
              <a:picLocks noChangeAspect="1"/>
            </p:cNvPicPr>
            <p:nvPr/>
          </p:nvPicPr>
          <p:blipFill rotWithShape="1">
            <a:blip r:embed="rId2">
              <a:extLst>
                <a:ext uri="{28A0092B-C50C-407E-A947-70E740481C1C}">
                  <a14:useLocalDpi xmlns:a14="http://schemas.microsoft.com/office/drawing/2010/main" val="0"/>
                </a:ext>
              </a:extLst>
            </a:blip>
            <a:srcRect l="1338" t="15632" r="1515" b="15932"/>
            <a:stretch/>
          </p:blipFill>
          <p:spPr>
            <a:xfrm>
              <a:off x="1803016" y="3820538"/>
              <a:ext cx="1678208" cy="967271"/>
            </a:xfrm>
            <a:prstGeom prst="rect">
              <a:avLst/>
            </a:prstGeom>
          </p:spPr>
        </p:pic>
        <p:pic>
          <p:nvPicPr>
            <p:cNvPr id="36" name="Picture 35"/>
            <p:cNvPicPr>
              <a:picLocks noChangeAspect="1"/>
            </p:cNvPicPr>
            <p:nvPr/>
          </p:nvPicPr>
          <p:blipFill rotWithShape="1">
            <a:blip r:embed="rId2">
              <a:extLst>
                <a:ext uri="{28A0092B-C50C-407E-A947-70E740481C1C}">
                  <a14:useLocalDpi xmlns:a14="http://schemas.microsoft.com/office/drawing/2010/main" val="0"/>
                </a:ext>
              </a:extLst>
            </a:blip>
            <a:srcRect l="1338" t="15632" r="1515" b="15932"/>
            <a:stretch/>
          </p:blipFill>
          <p:spPr>
            <a:xfrm>
              <a:off x="1955416" y="3972938"/>
              <a:ext cx="1678208" cy="967271"/>
            </a:xfrm>
            <a:prstGeom prst="rect">
              <a:avLst/>
            </a:prstGeom>
          </p:spPr>
        </p:pic>
      </p:grpSp>
      <p:sp>
        <p:nvSpPr>
          <p:cNvPr id="37" name="TextBox 36">
            <a:extLst>
              <a:ext uri="{FF2B5EF4-FFF2-40B4-BE49-F238E27FC236}">
                <a16:creationId xmlns:a16="http://schemas.microsoft.com/office/drawing/2014/main" id="{CCD93891-4464-41EC-A8D9-80D633404153}"/>
              </a:ext>
            </a:extLst>
          </p:cNvPr>
          <p:cNvSpPr txBox="1"/>
          <p:nvPr/>
        </p:nvSpPr>
        <p:spPr>
          <a:xfrm>
            <a:off x="27672" y="4065494"/>
            <a:ext cx="1111198"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Frame =0~25</a:t>
            </a:r>
          </a:p>
        </p:txBody>
      </p:sp>
      <p:sp>
        <p:nvSpPr>
          <p:cNvPr id="8" name="Left Brace 7"/>
          <p:cNvSpPr/>
          <p:nvPr/>
        </p:nvSpPr>
        <p:spPr>
          <a:xfrm rot="18668491">
            <a:off x="733805" y="3548850"/>
            <a:ext cx="231081" cy="89291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Arrow: Right 28">
            <a:extLst>
              <a:ext uri="{FF2B5EF4-FFF2-40B4-BE49-F238E27FC236}">
                <a16:creationId xmlns:a16="http://schemas.microsoft.com/office/drawing/2014/main" id="{B665F648-D38B-4724-95DE-C3F9D4BA9289}"/>
              </a:ext>
            </a:extLst>
          </p:cNvPr>
          <p:cNvSpPr/>
          <p:nvPr/>
        </p:nvSpPr>
        <p:spPr>
          <a:xfrm>
            <a:off x="3025509" y="3316482"/>
            <a:ext cx="175599" cy="1889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p:cNvGrpSpPr/>
          <p:nvPr/>
        </p:nvGrpSpPr>
        <p:grpSpPr>
          <a:xfrm>
            <a:off x="2472057" y="4751107"/>
            <a:ext cx="2995133" cy="2179306"/>
            <a:chOff x="2485551" y="1897860"/>
            <a:chExt cx="2995133" cy="2179306"/>
          </a:xfrm>
        </p:grpSpPr>
        <p:grpSp>
          <p:nvGrpSpPr>
            <p:cNvPr id="40" name="Group 39"/>
            <p:cNvGrpSpPr/>
            <p:nvPr/>
          </p:nvGrpSpPr>
          <p:grpSpPr>
            <a:xfrm>
              <a:off x="2485551" y="1897860"/>
              <a:ext cx="2995133" cy="2179306"/>
              <a:chOff x="2485551" y="1897860"/>
              <a:chExt cx="2995133" cy="2179306"/>
            </a:xfrm>
          </p:grpSpPr>
          <p:pic>
            <p:nvPicPr>
              <p:cNvPr id="42" name="Picture 7">
                <a:extLst>
                  <a:ext uri="{FF2B5EF4-FFF2-40B4-BE49-F238E27FC236}">
                    <a16:creationId xmlns:a16="http://schemas.microsoft.com/office/drawing/2014/main" id="{CF83B47E-8461-4A7E-9C3C-44999E55CCC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81000"/>
                        </a14:imgEffect>
                        <a14:imgEffect>
                          <a14:brightnessContrast bright="-41000" contrast="100000"/>
                        </a14:imgEffect>
                      </a14:imgLayer>
                    </a14:imgProps>
                  </a:ext>
                </a:extLst>
              </a:blip>
              <a:stretch>
                <a:fillRect/>
              </a:stretch>
            </p:blipFill>
            <p:spPr>
              <a:xfrm>
                <a:off x="2680918" y="2127948"/>
                <a:ext cx="2392187" cy="1251320"/>
              </a:xfrm>
              <a:prstGeom prst="rect">
                <a:avLst/>
              </a:prstGeom>
            </p:spPr>
          </p:pic>
          <p:sp>
            <p:nvSpPr>
              <p:cNvPr id="43" name="橢圓 31">
                <a:extLst>
                  <a:ext uri="{FF2B5EF4-FFF2-40B4-BE49-F238E27FC236}">
                    <a16:creationId xmlns:a16="http://schemas.microsoft.com/office/drawing/2014/main" id="{AF69B896-F32B-4513-826E-AE2B4D061090}"/>
                  </a:ext>
                </a:extLst>
              </p:cNvPr>
              <p:cNvSpPr/>
              <p:nvPr/>
            </p:nvSpPr>
            <p:spPr>
              <a:xfrm>
                <a:off x="3762707" y="3328583"/>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latin typeface="Times New Roman" panose="02020603050405020304" pitchFamily="18" charset="0"/>
                  <a:cs typeface="Times New Roman" panose="02020603050405020304" pitchFamily="18" charset="0"/>
                </a:endParaRPr>
              </a:p>
            </p:txBody>
          </p:sp>
          <p:cxnSp>
            <p:nvCxnSpPr>
              <p:cNvPr id="44" name="直線單箭頭接點 33">
                <a:extLst>
                  <a:ext uri="{FF2B5EF4-FFF2-40B4-BE49-F238E27FC236}">
                    <a16:creationId xmlns:a16="http://schemas.microsoft.com/office/drawing/2014/main" id="{0BB8440C-581E-48CC-B288-22B16676F63B}"/>
                  </a:ext>
                </a:extLst>
              </p:cNvPr>
              <p:cNvCxnSpPr>
                <a:cxnSpLocks/>
              </p:cNvCxnSpPr>
              <p:nvPr/>
            </p:nvCxnSpPr>
            <p:spPr>
              <a:xfrm flipV="1">
                <a:off x="3778114" y="3417909"/>
                <a:ext cx="0" cy="194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線接點 40">
                <a:extLst>
                  <a:ext uri="{FF2B5EF4-FFF2-40B4-BE49-F238E27FC236}">
                    <a16:creationId xmlns:a16="http://schemas.microsoft.com/office/drawing/2014/main" id="{BFA8B661-B6F3-4036-AD04-B9FC13F9FA2F}"/>
                  </a:ext>
                </a:extLst>
              </p:cNvPr>
              <p:cNvCxnSpPr>
                <a:cxnSpLocks/>
              </p:cNvCxnSpPr>
              <p:nvPr/>
            </p:nvCxnSpPr>
            <p:spPr>
              <a:xfrm>
                <a:off x="3549528" y="1907324"/>
                <a:ext cx="0" cy="146697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6" name="文字方塊 41">
                <a:extLst>
                  <a:ext uri="{FF2B5EF4-FFF2-40B4-BE49-F238E27FC236}">
                    <a16:creationId xmlns:a16="http://schemas.microsoft.com/office/drawing/2014/main" id="{14FC027D-C3F8-4F1E-BF7E-CE9D2D083024}"/>
                  </a:ext>
                </a:extLst>
              </p:cNvPr>
              <p:cNvSpPr txBox="1"/>
              <p:nvPr/>
            </p:nvSpPr>
            <p:spPr>
              <a:xfrm>
                <a:off x="3502212" y="1897860"/>
                <a:ext cx="1247171" cy="307777"/>
              </a:xfrm>
              <a:prstGeom prst="rect">
                <a:avLst/>
              </a:prstGeom>
              <a:noFill/>
            </p:spPr>
            <p:txBody>
              <a:bodyPr wrap="square" rtlCol="0">
                <a:spAutoFit/>
              </a:bodyPr>
              <a:lstStyle/>
              <a:p>
                <a:r>
                  <a:rPr lang="en-US" altLang="zh-TW" sz="1400" dirty="0">
                    <a:latin typeface="Times New Roman" panose="02020603050405020304" pitchFamily="18" charset="0"/>
                    <a:cs typeface="Times New Roman" panose="02020603050405020304" pitchFamily="18" charset="0"/>
                  </a:rPr>
                  <a:t>mean </a:t>
                </a:r>
                <a:r>
                  <a:rPr lang="en-US" altLang="zh-TW" sz="1400" dirty="0">
                    <a:solidFill>
                      <a:schemeClr val="accent1"/>
                    </a:solidFill>
                    <a:latin typeface="Times New Roman" panose="02020603050405020304" pitchFamily="18" charset="0"/>
                    <a:cs typeface="Times New Roman" panose="02020603050405020304" pitchFamily="18" charset="0"/>
                  </a:rPr>
                  <a:t>ex: 25</a:t>
                </a:r>
                <a:endParaRPr lang="zh-TW" altLang="en-US" sz="1400" dirty="0">
                  <a:solidFill>
                    <a:schemeClr val="accent1"/>
                  </a:solidFill>
                  <a:latin typeface="Times New Roman" panose="02020603050405020304" pitchFamily="18" charset="0"/>
                  <a:cs typeface="Times New Roman" panose="02020603050405020304" pitchFamily="18" charset="0"/>
                </a:endParaRPr>
              </a:p>
            </p:txBody>
          </p:sp>
          <p:sp>
            <p:nvSpPr>
              <p:cNvPr id="47" name="文字方塊 45">
                <a:extLst>
                  <a:ext uri="{FF2B5EF4-FFF2-40B4-BE49-F238E27FC236}">
                    <a16:creationId xmlns:a16="http://schemas.microsoft.com/office/drawing/2014/main" id="{B3321CEF-1C68-43A9-A31A-4B2CB9DCBA87}"/>
                  </a:ext>
                </a:extLst>
              </p:cNvPr>
              <p:cNvSpPr txBox="1"/>
              <p:nvPr/>
            </p:nvSpPr>
            <p:spPr>
              <a:xfrm>
                <a:off x="3470514" y="2625719"/>
                <a:ext cx="1521573" cy="307777"/>
              </a:xfrm>
              <a:prstGeom prst="rect">
                <a:avLst/>
              </a:prstGeom>
              <a:noFill/>
            </p:spPr>
            <p:txBody>
              <a:bodyPr wrap="square" rtlCol="0">
                <a:spAutoFit/>
              </a:bodyPr>
              <a:lstStyle/>
              <a:p>
                <a:r>
                  <a:rPr lang="en-US" altLang="zh-TW" sz="1400" dirty="0">
                    <a:latin typeface="Times New Roman" panose="02020603050405020304" pitchFamily="18" charset="0"/>
                    <a:cs typeface="Times New Roman" panose="02020603050405020304" pitchFamily="18" charset="0"/>
                  </a:rPr>
                  <a:t>std * 5 </a:t>
                </a:r>
                <a:r>
                  <a:rPr lang="en-US" altLang="zh-TW" sz="1400" dirty="0">
                    <a:solidFill>
                      <a:schemeClr val="accent1"/>
                    </a:solidFill>
                    <a:latin typeface="Times New Roman" panose="02020603050405020304" pitchFamily="18" charset="0"/>
                    <a:cs typeface="Times New Roman" panose="02020603050405020304" pitchFamily="18" charset="0"/>
                  </a:rPr>
                  <a:t>ex: 3*5</a:t>
                </a:r>
                <a:endParaRPr lang="zh-TW" altLang="en-US" sz="1400" dirty="0">
                  <a:solidFill>
                    <a:schemeClr val="accent1"/>
                  </a:solidFill>
                  <a:latin typeface="Times New Roman" panose="02020603050405020304" pitchFamily="18" charset="0"/>
                  <a:cs typeface="Times New Roman" panose="02020603050405020304" pitchFamily="18" charset="0"/>
                </a:endParaRPr>
              </a:p>
            </p:txBody>
          </p:sp>
          <p:cxnSp>
            <p:nvCxnSpPr>
              <p:cNvPr id="48" name="直線單箭頭接點 47">
                <a:extLst>
                  <a:ext uri="{FF2B5EF4-FFF2-40B4-BE49-F238E27FC236}">
                    <a16:creationId xmlns:a16="http://schemas.microsoft.com/office/drawing/2014/main" id="{2D3ED44C-9F1E-4C87-9391-BDA0BB788D92}"/>
                  </a:ext>
                </a:extLst>
              </p:cNvPr>
              <p:cNvCxnSpPr/>
              <p:nvPr/>
            </p:nvCxnSpPr>
            <p:spPr>
              <a:xfrm>
                <a:off x="3553122" y="2924867"/>
                <a:ext cx="272805" cy="0"/>
              </a:xfrm>
              <a:prstGeom prst="straightConnector1">
                <a:avLst/>
              </a:prstGeom>
              <a:ln>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文字方塊 48">
                <a:extLst>
                  <a:ext uri="{FF2B5EF4-FFF2-40B4-BE49-F238E27FC236}">
                    <a16:creationId xmlns:a16="http://schemas.microsoft.com/office/drawing/2014/main" id="{A7E5C718-E728-4335-9145-5B2B05D5E4CB}"/>
                  </a:ext>
                </a:extLst>
              </p:cNvPr>
              <p:cNvSpPr txBox="1"/>
              <p:nvPr/>
            </p:nvSpPr>
            <p:spPr>
              <a:xfrm>
                <a:off x="3211936" y="3463801"/>
                <a:ext cx="2268748" cy="307777"/>
              </a:xfrm>
              <a:prstGeom prst="rect">
                <a:avLst/>
              </a:prstGeom>
              <a:noFill/>
            </p:spPr>
            <p:txBody>
              <a:bodyPr wrap="square" rtlCol="0">
                <a:spAutoFit/>
              </a:bodyPr>
              <a:lstStyle/>
              <a:p>
                <a:r>
                  <a:rPr lang="en-US" altLang="zh-TW" sz="1400" dirty="0">
                    <a:latin typeface="Times New Roman" panose="02020603050405020304" pitchFamily="18" charset="0"/>
                    <a:cs typeface="Times New Roman" panose="02020603050405020304" pitchFamily="18" charset="0"/>
                  </a:rPr>
                  <a:t>new pixel value </a:t>
                </a:r>
                <a:r>
                  <a:rPr lang="en-US" altLang="zh-TW" sz="1400" dirty="0">
                    <a:solidFill>
                      <a:schemeClr val="accent1"/>
                    </a:solidFill>
                    <a:latin typeface="Times New Roman" panose="02020603050405020304" pitchFamily="18" charset="0"/>
                    <a:cs typeface="Times New Roman" panose="02020603050405020304" pitchFamily="18" charset="0"/>
                  </a:rPr>
                  <a:t>ex: 28</a:t>
                </a:r>
                <a:endParaRPr lang="zh-TW" altLang="en-US" sz="1400" dirty="0">
                  <a:solidFill>
                    <a:schemeClr val="accent1"/>
                  </a:solidFill>
                  <a:latin typeface="Times New Roman" panose="02020603050405020304" pitchFamily="18" charset="0"/>
                  <a:cs typeface="Times New Roman" panose="02020603050405020304" pitchFamily="18" charset="0"/>
                </a:endParaRPr>
              </a:p>
            </p:txBody>
          </p:sp>
          <p:sp>
            <p:nvSpPr>
              <p:cNvPr id="50" name="矩形 49">
                <a:extLst>
                  <a:ext uri="{FF2B5EF4-FFF2-40B4-BE49-F238E27FC236}">
                    <a16:creationId xmlns:a16="http://schemas.microsoft.com/office/drawing/2014/main" id="{747AEFF0-65F6-46D8-87EE-FFE826731E9F}"/>
                  </a:ext>
                </a:extLst>
              </p:cNvPr>
              <p:cNvSpPr/>
              <p:nvPr/>
            </p:nvSpPr>
            <p:spPr>
              <a:xfrm>
                <a:off x="2485551" y="1923033"/>
                <a:ext cx="2832816" cy="1878736"/>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a:latin typeface="Times New Roman" panose="02020603050405020304" pitchFamily="18" charset="0"/>
                  <a:cs typeface="Times New Roman" panose="02020603050405020304" pitchFamily="18" charset="0"/>
                </a:endParaRPr>
              </a:p>
            </p:txBody>
          </p:sp>
          <p:sp>
            <p:nvSpPr>
              <p:cNvPr id="51" name="文字方塊 50">
                <a:extLst>
                  <a:ext uri="{FF2B5EF4-FFF2-40B4-BE49-F238E27FC236}">
                    <a16:creationId xmlns:a16="http://schemas.microsoft.com/office/drawing/2014/main" id="{1B486AC7-14DC-4C9F-B5EA-42064CA65F10}"/>
                  </a:ext>
                </a:extLst>
              </p:cNvPr>
              <p:cNvSpPr txBox="1"/>
              <p:nvPr/>
            </p:nvSpPr>
            <p:spPr>
              <a:xfrm>
                <a:off x="2992471" y="3769389"/>
                <a:ext cx="2197044" cy="307777"/>
              </a:xfrm>
              <a:prstGeom prst="rect">
                <a:avLst/>
              </a:prstGeom>
              <a:noFill/>
            </p:spPr>
            <p:txBody>
              <a:bodyPr wrap="square" rtlCol="0">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Belongs to Background</a:t>
                </a:r>
                <a:endParaRPr lang="zh-TW" altLang="en-US" sz="1400" dirty="0">
                  <a:solidFill>
                    <a:srgbClr val="FF0000"/>
                  </a:solidFill>
                  <a:latin typeface="Times New Roman" panose="02020603050405020304" pitchFamily="18" charset="0"/>
                  <a:cs typeface="Times New Roman" panose="02020603050405020304" pitchFamily="18" charset="0"/>
                </a:endParaRPr>
              </a:p>
            </p:txBody>
          </p:sp>
        </p:grpSp>
        <p:cxnSp>
          <p:nvCxnSpPr>
            <p:cNvPr id="41" name="Straight Connector 40"/>
            <p:cNvCxnSpPr/>
            <p:nvPr/>
          </p:nvCxnSpPr>
          <p:spPr>
            <a:xfrm flipV="1">
              <a:off x="3825393" y="2430735"/>
              <a:ext cx="6695" cy="903807"/>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a:off x="5616169" y="4718305"/>
            <a:ext cx="3544798" cy="2203371"/>
            <a:chOff x="5480684" y="1855713"/>
            <a:chExt cx="3544798" cy="2203371"/>
          </a:xfrm>
        </p:grpSpPr>
        <p:grpSp>
          <p:nvGrpSpPr>
            <p:cNvPr id="53" name="Group 52"/>
            <p:cNvGrpSpPr/>
            <p:nvPr/>
          </p:nvGrpSpPr>
          <p:grpSpPr>
            <a:xfrm>
              <a:off x="5480684" y="1855713"/>
              <a:ext cx="3544798" cy="2203371"/>
              <a:chOff x="5480684" y="1855713"/>
              <a:chExt cx="3544798" cy="2203371"/>
            </a:xfrm>
          </p:grpSpPr>
          <p:pic>
            <p:nvPicPr>
              <p:cNvPr id="57" name="Picture 7">
                <a:extLst>
                  <a:ext uri="{FF2B5EF4-FFF2-40B4-BE49-F238E27FC236}">
                    <a16:creationId xmlns:a16="http://schemas.microsoft.com/office/drawing/2014/main" id="{DCF6E7EA-85BE-4F05-836B-588A866E6AB2}"/>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81000"/>
                        </a14:imgEffect>
                        <a14:imgEffect>
                          <a14:brightnessContrast bright="-41000" contrast="100000"/>
                        </a14:imgEffect>
                      </a14:imgLayer>
                    </a14:imgProps>
                  </a:ext>
                </a:extLst>
              </a:blip>
              <a:stretch>
                <a:fillRect/>
              </a:stretch>
            </p:blipFill>
            <p:spPr>
              <a:xfrm>
                <a:off x="5654806" y="2127948"/>
                <a:ext cx="2392187" cy="1251320"/>
              </a:xfrm>
              <a:prstGeom prst="rect">
                <a:avLst/>
              </a:prstGeom>
            </p:spPr>
          </p:pic>
          <p:sp>
            <p:nvSpPr>
              <p:cNvPr id="58" name="橢圓 54">
                <a:extLst>
                  <a:ext uri="{FF2B5EF4-FFF2-40B4-BE49-F238E27FC236}">
                    <a16:creationId xmlns:a16="http://schemas.microsoft.com/office/drawing/2014/main" id="{930BD678-D18D-4B66-AA2A-26169C2ED1CD}"/>
                  </a:ext>
                </a:extLst>
              </p:cNvPr>
              <p:cNvSpPr/>
              <p:nvPr/>
            </p:nvSpPr>
            <p:spPr>
              <a:xfrm>
                <a:off x="7497003" y="3342462"/>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a:latin typeface="Times New Roman" panose="02020603050405020304" pitchFamily="18" charset="0"/>
                  <a:cs typeface="Times New Roman" panose="02020603050405020304" pitchFamily="18" charset="0"/>
                </a:endParaRPr>
              </a:p>
            </p:txBody>
          </p:sp>
          <p:cxnSp>
            <p:nvCxnSpPr>
              <p:cNvPr id="59" name="直線單箭頭接點 55">
                <a:extLst>
                  <a:ext uri="{FF2B5EF4-FFF2-40B4-BE49-F238E27FC236}">
                    <a16:creationId xmlns:a16="http://schemas.microsoft.com/office/drawing/2014/main" id="{97AA0454-8E25-41CD-9153-B73F097C5C87}"/>
                  </a:ext>
                </a:extLst>
              </p:cNvPr>
              <p:cNvCxnSpPr>
                <a:cxnSpLocks/>
              </p:cNvCxnSpPr>
              <p:nvPr/>
            </p:nvCxnSpPr>
            <p:spPr>
              <a:xfrm flipV="1">
                <a:off x="7519863" y="3422875"/>
                <a:ext cx="0" cy="1894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直線接點 56">
                <a:extLst>
                  <a:ext uri="{FF2B5EF4-FFF2-40B4-BE49-F238E27FC236}">
                    <a16:creationId xmlns:a16="http://schemas.microsoft.com/office/drawing/2014/main" id="{0404CDC4-59D5-43B1-9653-5FAF4515085B}"/>
                  </a:ext>
                </a:extLst>
              </p:cNvPr>
              <p:cNvCxnSpPr>
                <a:cxnSpLocks/>
              </p:cNvCxnSpPr>
              <p:nvPr/>
            </p:nvCxnSpPr>
            <p:spPr>
              <a:xfrm>
                <a:off x="6523416" y="1907324"/>
                <a:ext cx="0" cy="146697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61" name="文字方塊 57">
                <a:extLst>
                  <a:ext uri="{FF2B5EF4-FFF2-40B4-BE49-F238E27FC236}">
                    <a16:creationId xmlns:a16="http://schemas.microsoft.com/office/drawing/2014/main" id="{97CEADB5-694E-43EE-916F-F71CD1E8A198}"/>
                  </a:ext>
                </a:extLst>
              </p:cNvPr>
              <p:cNvSpPr txBox="1"/>
              <p:nvPr/>
            </p:nvSpPr>
            <p:spPr>
              <a:xfrm>
                <a:off x="6486413" y="1855713"/>
                <a:ext cx="1363896" cy="338554"/>
              </a:xfrm>
              <a:prstGeom prst="rect">
                <a:avLst/>
              </a:prstGeom>
              <a:noFill/>
            </p:spPr>
            <p:txBody>
              <a:bodyPr wrap="square" rtlCol="0">
                <a:spAutoFit/>
              </a:bodyPr>
              <a:lstStyle/>
              <a:p>
                <a:r>
                  <a:rPr lang="en-US" altLang="zh-TW" sz="1600" dirty="0">
                    <a:latin typeface="Times New Roman" panose="02020603050405020304" pitchFamily="18" charset="0"/>
                    <a:cs typeface="Times New Roman" panose="02020603050405020304" pitchFamily="18" charset="0"/>
                  </a:rPr>
                  <a:t>mean </a:t>
                </a:r>
                <a:r>
                  <a:rPr lang="en-US" altLang="zh-TW" sz="1600" dirty="0">
                    <a:solidFill>
                      <a:schemeClr val="accent1"/>
                    </a:solidFill>
                    <a:latin typeface="Times New Roman" panose="02020603050405020304" pitchFamily="18" charset="0"/>
                    <a:cs typeface="Times New Roman" panose="02020603050405020304" pitchFamily="18" charset="0"/>
                  </a:rPr>
                  <a:t>ex: 25</a:t>
                </a:r>
                <a:endParaRPr lang="zh-TW" altLang="en-US" sz="1600" dirty="0">
                  <a:latin typeface="Times New Roman" panose="02020603050405020304" pitchFamily="18" charset="0"/>
                  <a:cs typeface="Times New Roman" panose="02020603050405020304" pitchFamily="18" charset="0"/>
                </a:endParaRPr>
              </a:p>
            </p:txBody>
          </p:sp>
          <p:sp>
            <p:nvSpPr>
              <p:cNvPr id="62" name="文字方塊 58">
                <a:extLst>
                  <a:ext uri="{FF2B5EF4-FFF2-40B4-BE49-F238E27FC236}">
                    <a16:creationId xmlns:a16="http://schemas.microsoft.com/office/drawing/2014/main" id="{CC2A3618-1907-4FFE-AC75-C9B1ED68B0B7}"/>
                  </a:ext>
                </a:extLst>
              </p:cNvPr>
              <p:cNvSpPr txBox="1"/>
              <p:nvPr/>
            </p:nvSpPr>
            <p:spPr>
              <a:xfrm>
                <a:off x="6444402" y="2625719"/>
                <a:ext cx="1475997" cy="338554"/>
              </a:xfrm>
              <a:prstGeom prst="rect">
                <a:avLst/>
              </a:prstGeom>
              <a:noFill/>
            </p:spPr>
            <p:txBody>
              <a:bodyPr wrap="square" rtlCol="0">
                <a:spAutoFit/>
              </a:bodyPr>
              <a:lstStyle/>
              <a:p>
                <a:r>
                  <a:rPr lang="en-US" altLang="zh-TW" sz="1600" dirty="0">
                    <a:latin typeface="Times New Roman" panose="02020603050405020304" pitchFamily="18" charset="0"/>
                    <a:cs typeface="Times New Roman" panose="02020603050405020304" pitchFamily="18" charset="0"/>
                  </a:rPr>
                  <a:t>std * 5 </a:t>
                </a:r>
                <a:r>
                  <a:rPr lang="en-US" altLang="zh-TW" sz="1600" dirty="0">
                    <a:solidFill>
                      <a:schemeClr val="accent1"/>
                    </a:solidFill>
                    <a:latin typeface="Times New Roman" panose="02020603050405020304" pitchFamily="18" charset="0"/>
                    <a:cs typeface="Times New Roman" panose="02020603050405020304" pitchFamily="18" charset="0"/>
                  </a:rPr>
                  <a:t>ex: 3*5</a:t>
                </a:r>
                <a:endParaRPr lang="zh-TW" altLang="en-US" sz="1600" dirty="0">
                  <a:latin typeface="Times New Roman" panose="02020603050405020304" pitchFamily="18" charset="0"/>
                  <a:cs typeface="Times New Roman" panose="02020603050405020304" pitchFamily="18" charset="0"/>
                </a:endParaRPr>
              </a:p>
            </p:txBody>
          </p:sp>
          <p:cxnSp>
            <p:nvCxnSpPr>
              <p:cNvPr id="63" name="直線單箭頭接點 59">
                <a:extLst>
                  <a:ext uri="{FF2B5EF4-FFF2-40B4-BE49-F238E27FC236}">
                    <a16:creationId xmlns:a16="http://schemas.microsoft.com/office/drawing/2014/main" id="{892F2737-4486-4C36-ACF6-1B5ECC4CA38F}"/>
                  </a:ext>
                </a:extLst>
              </p:cNvPr>
              <p:cNvCxnSpPr/>
              <p:nvPr/>
            </p:nvCxnSpPr>
            <p:spPr>
              <a:xfrm>
                <a:off x="6527010" y="2924867"/>
                <a:ext cx="271459" cy="0"/>
              </a:xfrm>
              <a:prstGeom prst="straightConnector1">
                <a:avLst/>
              </a:prstGeom>
              <a:ln>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文字方塊 60">
                <a:extLst>
                  <a:ext uri="{FF2B5EF4-FFF2-40B4-BE49-F238E27FC236}">
                    <a16:creationId xmlns:a16="http://schemas.microsoft.com/office/drawing/2014/main" id="{0C67644C-96E0-4A1B-986B-E9B4571B86D4}"/>
                  </a:ext>
                </a:extLst>
              </p:cNvPr>
              <p:cNvSpPr txBox="1"/>
              <p:nvPr/>
            </p:nvSpPr>
            <p:spPr>
              <a:xfrm>
                <a:off x="6947776" y="3537017"/>
                <a:ext cx="2077706" cy="338554"/>
              </a:xfrm>
              <a:prstGeom prst="rect">
                <a:avLst/>
              </a:prstGeom>
              <a:noFill/>
            </p:spPr>
            <p:txBody>
              <a:bodyPr wrap="square" rtlCol="0">
                <a:spAutoFit/>
              </a:bodyPr>
              <a:lstStyle/>
              <a:p>
                <a:r>
                  <a:rPr lang="en-US" altLang="zh-TW" sz="1600" dirty="0">
                    <a:latin typeface="Times New Roman" panose="02020603050405020304" pitchFamily="18" charset="0"/>
                    <a:cs typeface="Times New Roman" panose="02020603050405020304" pitchFamily="18" charset="0"/>
                  </a:rPr>
                  <a:t>new pixel value </a:t>
                </a:r>
                <a:r>
                  <a:rPr lang="en-US" altLang="zh-TW" sz="1600" dirty="0">
                    <a:solidFill>
                      <a:schemeClr val="accent1"/>
                    </a:solidFill>
                    <a:latin typeface="Times New Roman" panose="02020603050405020304" pitchFamily="18" charset="0"/>
                    <a:cs typeface="Times New Roman" panose="02020603050405020304" pitchFamily="18" charset="0"/>
                  </a:rPr>
                  <a:t>ex: 60</a:t>
                </a:r>
                <a:endParaRPr lang="zh-TW" altLang="en-US" sz="1600" dirty="0">
                  <a:solidFill>
                    <a:schemeClr val="accent1"/>
                  </a:solidFill>
                  <a:latin typeface="Times New Roman" panose="02020603050405020304" pitchFamily="18" charset="0"/>
                  <a:cs typeface="Times New Roman" panose="02020603050405020304" pitchFamily="18" charset="0"/>
                </a:endParaRPr>
              </a:p>
            </p:txBody>
          </p:sp>
          <p:sp>
            <p:nvSpPr>
              <p:cNvPr id="65" name="矩形 62">
                <a:extLst>
                  <a:ext uri="{FF2B5EF4-FFF2-40B4-BE49-F238E27FC236}">
                    <a16:creationId xmlns:a16="http://schemas.microsoft.com/office/drawing/2014/main" id="{89C97C26-F3EB-47FE-8D02-DE815753E947}"/>
                  </a:ext>
                </a:extLst>
              </p:cNvPr>
              <p:cNvSpPr/>
              <p:nvPr/>
            </p:nvSpPr>
            <p:spPr>
              <a:xfrm>
                <a:off x="5480684" y="1902357"/>
                <a:ext cx="3375355" cy="1899411"/>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600">
                  <a:latin typeface="Times New Roman" panose="02020603050405020304" pitchFamily="18" charset="0"/>
                  <a:cs typeface="Times New Roman" panose="02020603050405020304" pitchFamily="18" charset="0"/>
                </a:endParaRPr>
              </a:p>
            </p:txBody>
          </p:sp>
          <p:sp>
            <p:nvSpPr>
              <p:cNvPr id="66" name="文字方塊 66">
                <a:extLst>
                  <a:ext uri="{FF2B5EF4-FFF2-40B4-BE49-F238E27FC236}">
                    <a16:creationId xmlns:a16="http://schemas.microsoft.com/office/drawing/2014/main" id="{4A735D78-97C7-49E3-944D-36499CF815D8}"/>
                  </a:ext>
                </a:extLst>
              </p:cNvPr>
              <p:cNvSpPr txBox="1"/>
              <p:nvPr/>
            </p:nvSpPr>
            <p:spPr>
              <a:xfrm>
                <a:off x="6140423" y="3751307"/>
                <a:ext cx="2197044" cy="307777"/>
              </a:xfrm>
              <a:prstGeom prst="rect">
                <a:avLst/>
              </a:prstGeom>
              <a:noFill/>
            </p:spPr>
            <p:txBody>
              <a:bodyPr wrap="square" rtlCol="0">
                <a:spAutoFit/>
              </a:bodyPr>
              <a:lstStyle/>
              <a:p>
                <a:r>
                  <a:rPr lang="en-US" altLang="zh-TW" dirty="0">
                    <a:solidFill>
                      <a:srgbClr val="FF0000"/>
                    </a:solidFill>
                    <a:latin typeface="Times New Roman" panose="02020603050405020304" pitchFamily="18" charset="0"/>
                    <a:cs typeface="Times New Roman" panose="02020603050405020304" pitchFamily="18" charset="0"/>
                  </a:rPr>
                  <a:t>Belongs to Foreground</a:t>
                </a:r>
                <a:endParaRPr lang="zh-TW" altLang="en-US" dirty="0">
                  <a:solidFill>
                    <a:srgbClr val="FF0000"/>
                  </a:solidFill>
                  <a:latin typeface="Times New Roman" panose="02020603050405020304" pitchFamily="18" charset="0"/>
                  <a:cs typeface="Times New Roman" panose="02020603050405020304" pitchFamily="18" charset="0"/>
                </a:endParaRPr>
              </a:p>
            </p:txBody>
          </p:sp>
        </p:grpSp>
        <p:cxnSp>
          <p:nvCxnSpPr>
            <p:cNvPr id="54" name="Straight Connector 53"/>
            <p:cNvCxnSpPr/>
            <p:nvPr/>
          </p:nvCxnSpPr>
          <p:spPr>
            <a:xfrm>
              <a:off x="6799055" y="2362323"/>
              <a:ext cx="0" cy="100299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7511717" y="2362323"/>
              <a:ext cx="0" cy="100299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6523416" y="3094743"/>
              <a:ext cx="996446" cy="0"/>
            </a:xfrm>
            <a:prstGeom prst="straightConnector1">
              <a:avLst/>
            </a:prstGeom>
            <a:ln>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67" name="文字方塊 97">
            <a:extLst>
              <a:ext uri="{FF2B5EF4-FFF2-40B4-BE49-F238E27FC236}">
                <a16:creationId xmlns:a16="http://schemas.microsoft.com/office/drawing/2014/main" id="{32AC615A-356D-47CC-8B9A-924D58AB14DF}"/>
              </a:ext>
            </a:extLst>
          </p:cNvPr>
          <p:cNvSpPr txBox="1"/>
          <p:nvPr/>
        </p:nvSpPr>
        <p:spPr>
          <a:xfrm>
            <a:off x="3819" y="5165145"/>
            <a:ext cx="2174949" cy="646331"/>
          </a:xfrm>
          <a:prstGeom prst="rect">
            <a:avLst/>
          </a:prstGeom>
          <a:noFill/>
        </p:spPr>
        <p:txBody>
          <a:bodyPr wrap="square" rtlCol="0">
            <a:spAutoFit/>
          </a:bodyPr>
          <a:lstStyle/>
          <a:p>
            <a:r>
              <a:rPr lang="en-US" altLang="zh-TW" sz="1200" dirty="0">
                <a:solidFill>
                  <a:schemeClr val="accent1"/>
                </a:solidFill>
                <a:latin typeface="Times New Roman" panose="02020603050405020304" pitchFamily="18" charset="0"/>
                <a:cs typeface="Times New Roman" panose="02020603050405020304" pitchFamily="18" charset="0"/>
              </a:rPr>
              <a:t>Ex:</a:t>
            </a:r>
          </a:p>
          <a:p>
            <a:r>
              <a:rPr lang="en-US" altLang="zh-TW" sz="1200" dirty="0">
                <a:solidFill>
                  <a:schemeClr val="accent1"/>
                </a:solidFill>
                <a:latin typeface="Times New Roman" panose="02020603050405020304" pitchFamily="18" charset="0"/>
                <a:cs typeface="Times New Roman" panose="02020603050405020304" pitchFamily="18" charset="0"/>
              </a:rPr>
              <a:t>Mean = 25</a:t>
            </a:r>
          </a:p>
          <a:p>
            <a:r>
              <a:rPr lang="en-US" altLang="zh-TW" sz="1200" dirty="0">
                <a:solidFill>
                  <a:schemeClr val="accent1"/>
                </a:solidFill>
                <a:latin typeface="Times New Roman" panose="02020603050405020304" pitchFamily="18" charset="0"/>
                <a:cs typeface="Times New Roman" panose="02020603050405020304" pitchFamily="18" charset="0"/>
              </a:rPr>
              <a:t>Std (standard deviation) = 3</a:t>
            </a:r>
            <a:endParaRPr lang="zh-TW" altLang="en-US" sz="1200" dirty="0">
              <a:solidFill>
                <a:schemeClr val="accent1"/>
              </a:solidFill>
              <a:latin typeface="Times New Roman" panose="02020603050405020304" pitchFamily="18" charset="0"/>
              <a:cs typeface="Times New Roman" panose="02020603050405020304" pitchFamily="18" charset="0"/>
            </a:endParaRPr>
          </a:p>
        </p:txBody>
      </p:sp>
      <p:grpSp>
        <p:nvGrpSpPr>
          <p:cNvPr id="78" name="Group 77"/>
          <p:cNvGrpSpPr/>
          <p:nvPr/>
        </p:nvGrpSpPr>
        <p:grpSpPr>
          <a:xfrm>
            <a:off x="6439827" y="2405432"/>
            <a:ext cx="2385321" cy="1410583"/>
            <a:chOff x="5953506" y="2290960"/>
            <a:chExt cx="3157305" cy="1867103"/>
          </a:xfrm>
        </p:grpSpPr>
        <p:pic>
          <p:nvPicPr>
            <p:cNvPr id="17" name="Picture 7">
              <a:extLst>
                <a:ext uri="{FF2B5EF4-FFF2-40B4-BE49-F238E27FC236}">
                  <a16:creationId xmlns:a16="http://schemas.microsoft.com/office/drawing/2014/main" id="{1C84AE07-8BF2-4E0D-940D-92766B6F034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81000"/>
                      </a14:imgEffect>
                      <a14:imgEffect>
                        <a14:brightnessContrast bright="-41000" contrast="100000"/>
                      </a14:imgEffect>
                    </a14:imgLayer>
                  </a14:imgProps>
                </a:ext>
              </a:extLst>
            </a:blip>
            <a:stretch>
              <a:fillRect/>
            </a:stretch>
          </p:blipFill>
          <p:spPr>
            <a:xfrm>
              <a:off x="5954447" y="2290960"/>
              <a:ext cx="1031937" cy="424483"/>
            </a:xfrm>
            <a:prstGeom prst="rect">
              <a:avLst/>
            </a:prstGeom>
            <a:ln>
              <a:solidFill>
                <a:srgbClr val="FF0000"/>
              </a:solidFill>
            </a:ln>
          </p:spPr>
        </p:pic>
        <p:pic>
          <p:nvPicPr>
            <p:cNvPr id="21" name="Picture 7">
              <a:extLst>
                <a:ext uri="{FF2B5EF4-FFF2-40B4-BE49-F238E27FC236}">
                  <a16:creationId xmlns:a16="http://schemas.microsoft.com/office/drawing/2014/main" id="{25A72732-06AF-4B59-9014-14C24ABB41CC}"/>
                </a:ext>
              </a:extLst>
            </p:cNvPr>
            <p:cNvPicPr>
              <a:picLocks noChangeAspect="1"/>
            </p:cNvPicPr>
            <p:nvPr/>
          </p:nvPicPr>
          <p:blipFill>
            <a:blip r:embed="rId5">
              <a:extLst>
                <a:ext uri="{BEBA8EAE-BF5A-486C-A8C5-ECC9F3942E4B}">
                  <a14:imgProps xmlns:a14="http://schemas.microsoft.com/office/drawing/2010/main">
                    <a14:imgLayer r:embed="rId4">
                      <a14:imgEffect>
                        <a14:sharpenSoften amount="-82000"/>
                      </a14:imgEffect>
                      <a14:imgEffect>
                        <a14:brightnessContrast bright="-42000" contrast="100000"/>
                      </a14:imgEffect>
                    </a14:imgLayer>
                  </a14:imgProps>
                </a:ext>
              </a:extLst>
            </a:blip>
            <a:stretch>
              <a:fillRect/>
            </a:stretch>
          </p:blipFill>
          <p:spPr>
            <a:xfrm>
              <a:off x="7006010" y="2290960"/>
              <a:ext cx="1031937" cy="424483"/>
            </a:xfrm>
            <a:prstGeom prst="rect">
              <a:avLst/>
            </a:prstGeom>
          </p:spPr>
        </p:pic>
        <p:pic>
          <p:nvPicPr>
            <p:cNvPr id="68" name="Picture 7">
              <a:extLst>
                <a:ext uri="{FF2B5EF4-FFF2-40B4-BE49-F238E27FC236}">
                  <a16:creationId xmlns:a16="http://schemas.microsoft.com/office/drawing/2014/main" id="{25A72732-06AF-4B59-9014-14C24ABB41CC}"/>
                </a:ext>
              </a:extLst>
            </p:cNvPr>
            <p:cNvPicPr>
              <a:picLocks noChangeAspect="1"/>
            </p:cNvPicPr>
            <p:nvPr/>
          </p:nvPicPr>
          <p:blipFill>
            <a:blip r:embed="rId5">
              <a:extLst>
                <a:ext uri="{BEBA8EAE-BF5A-486C-A8C5-ECC9F3942E4B}">
                  <a14:imgProps xmlns:a14="http://schemas.microsoft.com/office/drawing/2010/main">
                    <a14:imgLayer r:embed="rId4">
                      <a14:imgEffect>
                        <a14:sharpenSoften amount="-82000"/>
                      </a14:imgEffect>
                      <a14:imgEffect>
                        <a14:brightnessContrast bright="-42000" contrast="100000"/>
                      </a14:imgEffect>
                    </a14:imgLayer>
                  </a14:imgProps>
                </a:ext>
              </a:extLst>
            </a:blip>
            <a:stretch>
              <a:fillRect/>
            </a:stretch>
          </p:blipFill>
          <p:spPr>
            <a:xfrm>
              <a:off x="8055884" y="2290960"/>
              <a:ext cx="1031937" cy="424483"/>
            </a:xfrm>
            <a:prstGeom prst="rect">
              <a:avLst/>
            </a:prstGeom>
          </p:spPr>
        </p:pic>
        <p:pic>
          <p:nvPicPr>
            <p:cNvPr id="69" name="Picture 7">
              <a:extLst>
                <a:ext uri="{FF2B5EF4-FFF2-40B4-BE49-F238E27FC236}">
                  <a16:creationId xmlns:a16="http://schemas.microsoft.com/office/drawing/2014/main" id="{25A72732-06AF-4B59-9014-14C24ABB41CC}"/>
                </a:ext>
              </a:extLst>
            </p:cNvPr>
            <p:cNvPicPr>
              <a:picLocks noChangeAspect="1"/>
            </p:cNvPicPr>
            <p:nvPr/>
          </p:nvPicPr>
          <p:blipFill>
            <a:blip r:embed="rId5">
              <a:extLst>
                <a:ext uri="{BEBA8EAE-BF5A-486C-A8C5-ECC9F3942E4B}">
                  <a14:imgProps xmlns:a14="http://schemas.microsoft.com/office/drawing/2010/main">
                    <a14:imgLayer r:embed="rId4">
                      <a14:imgEffect>
                        <a14:sharpenSoften amount="-82000"/>
                      </a14:imgEffect>
                      <a14:imgEffect>
                        <a14:brightnessContrast bright="-42000" contrast="100000"/>
                      </a14:imgEffect>
                    </a14:imgLayer>
                  </a14:imgProps>
                </a:ext>
              </a:extLst>
            </a:blip>
            <a:stretch>
              <a:fillRect/>
            </a:stretch>
          </p:blipFill>
          <p:spPr>
            <a:xfrm>
              <a:off x="5953506" y="2762087"/>
              <a:ext cx="1031937" cy="424483"/>
            </a:xfrm>
            <a:prstGeom prst="rect">
              <a:avLst/>
            </a:prstGeom>
          </p:spPr>
        </p:pic>
        <p:pic>
          <p:nvPicPr>
            <p:cNvPr id="70" name="Picture 7">
              <a:extLst>
                <a:ext uri="{FF2B5EF4-FFF2-40B4-BE49-F238E27FC236}">
                  <a16:creationId xmlns:a16="http://schemas.microsoft.com/office/drawing/2014/main" id="{25A72732-06AF-4B59-9014-14C24ABB41CC}"/>
                </a:ext>
              </a:extLst>
            </p:cNvPr>
            <p:cNvPicPr>
              <a:picLocks noChangeAspect="1"/>
            </p:cNvPicPr>
            <p:nvPr/>
          </p:nvPicPr>
          <p:blipFill>
            <a:blip r:embed="rId5">
              <a:extLst>
                <a:ext uri="{BEBA8EAE-BF5A-486C-A8C5-ECC9F3942E4B}">
                  <a14:imgProps xmlns:a14="http://schemas.microsoft.com/office/drawing/2010/main">
                    <a14:imgLayer r:embed="rId4">
                      <a14:imgEffect>
                        <a14:sharpenSoften amount="-82000"/>
                      </a14:imgEffect>
                      <a14:imgEffect>
                        <a14:brightnessContrast bright="-42000" contrast="100000"/>
                      </a14:imgEffect>
                    </a14:imgLayer>
                  </a14:imgProps>
                </a:ext>
              </a:extLst>
            </a:blip>
            <a:stretch>
              <a:fillRect/>
            </a:stretch>
          </p:blipFill>
          <p:spPr>
            <a:xfrm>
              <a:off x="7006010" y="2762087"/>
              <a:ext cx="1031937" cy="424483"/>
            </a:xfrm>
            <a:prstGeom prst="rect">
              <a:avLst/>
            </a:prstGeom>
          </p:spPr>
        </p:pic>
        <p:pic>
          <p:nvPicPr>
            <p:cNvPr id="71" name="Picture 7">
              <a:extLst>
                <a:ext uri="{FF2B5EF4-FFF2-40B4-BE49-F238E27FC236}">
                  <a16:creationId xmlns:a16="http://schemas.microsoft.com/office/drawing/2014/main" id="{25A72732-06AF-4B59-9014-14C24ABB41CC}"/>
                </a:ext>
              </a:extLst>
            </p:cNvPr>
            <p:cNvPicPr>
              <a:picLocks noChangeAspect="1"/>
            </p:cNvPicPr>
            <p:nvPr/>
          </p:nvPicPr>
          <p:blipFill>
            <a:blip r:embed="rId5">
              <a:extLst>
                <a:ext uri="{BEBA8EAE-BF5A-486C-A8C5-ECC9F3942E4B}">
                  <a14:imgProps xmlns:a14="http://schemas.microsoft.com/office/drawing/2010/main">
                    <a14:imgLayer r:embed="rId4">
                      <a14:imgEffect>
                        <a14:sharpenSoften amount="-82000"/>
                      </a14:imgEffect>
                      <a14:imgEffect>
                        <a14:brightnessContrast bright="-42000" contrast="100000"/>
                      </a14:imgEffect>
                    </a14:imgLayer>
                  </a14:imgProps>
                </a:ext>
              </a:extLst>
            </a:blip>
            <a:stretch>
              <a:fillRect/>
            </a:stretch>
          </p:blipFill>
          <p:spPr>
            <a:xfrm>
              <a:off x="8075004" y="2762087"/>
              <a:ext cx="1031937" cy="424483"/>
            </a:xfrm>
            <a:prstGeom prst="rect">
              <a:avLst/>
            </a:prstGeom>
          </p:spPr>
        </p:pic>
        <p:pic>
          <p:nvPicPr>
            <p:cNvPr id="72" name="Picture 7">
              <a:extLst>
                <a:ext uri="{FF2B5EF4-FFF2-40B4-BE49-F238E27FC236}">
                  <a16:creationId xmlns:a16="http://schemas.microsoft.com/office/drawing/2014/main" id="{25A72732-06AF-4B59-9014-14C24ABB41CC}"/>
                </a:ext>
              </a:extLst>
            </p:cNvPr>
            <p:cNvPicPr>
              <a:picLocks noChangeAspect="1"/>
            </p:cNvPicPr>
            <p:nvPr/>
          </p:nvPicPr>
          <p:blipFill>
            <a:blip r:embed="rId5">
              <a:extLst>
                <a:ext uri="{BEBA8EAE-BF5A-486C-A8C5-ECC9F3942E4B}">
                  <a14:imgProps xmlns:a14="http://schemas.microsoft.com/office/drawing/2010/main">
                    <a14:imgLayer r:embed="rId4">
                      <a14:imgEffect>
                        <a14:sharpenSoften amount="-82000"/>
                      </a14:imgEffect>
                      <a14:imgEffect>
                        <a14:brightnessContrast bright="-42000" contrast="100000"/>
                      </a14:imgEffect>
                    </a14:imgLayer>
                  </a14:imgProps>
                </a:ext>
              </a:extLst>
            </a:blip>
            <a:stretch>
              <a:fillRect/>
            </a:stretch>
          </p:blipFill>
          <p:spPr>
            <a:xfrm>
              <a:off x="5957376" y="3242964"/>
              <a:ext cx="1031937" cy="424483"/>
            </a:xfrm>
            <a:prstGeom prst="rect">
              <a:avLst/>
            </a:prstGeom>
          </p:spPr>
        </p:pic>
        <p:pic>
          <p:nvPicPr>
            <p:cNvPr id="73" name="Picture 7">
              <a:extLst>
                <a:ext uri="{FF2B5EF4-FFF2-40B4-BE49-F238E27FC236}">
                  <a16:creationId xmlns:a16="http://schemas.microsoft.com/office/drawing/2014/main" id="{25A72732-06AF-4B59-9014-14C24ABB41CC}"/>
                </a:ext>
              </a:extLst>
            </p:cNvPr>
            <p:cNvPicPr>
              <a:picLocks noChangeAspect="1"/>
            </p:cNvPicPr>
            <p:nvPr/>
          </p:nvPicPr>
          <p:blipFill>
            <a:blip r:embed="rId5">
              <a:extLst>
                <a:ext uri="{BEBA8EAE-BF5A-486C-A8C5-ECC9F3942E4B}">
                  <a14:imgProps xmlns:a14="http://schemas.microsoft.com/office/drawing/2010/main">
                    <a14:imgLayer r:embed="rId4">
                      <a14:imgEffect>
                        <a14:sharpenSoften amount="-82000"/>
                      </a14:imgEffect>
                      <a14:imgEffect>
                        <a14:brightnessContrast bright="-42000" contrast="100000"/>
                      </a14:imgEffect>
                    </a14:imgLayer>
                  </a14:imgProps>
                </a:ext>
              </a:extLst>
            </a:blip>
            <a:stretch>
              <a:fillRect/>
            </a:stretch>
          </p:blipFill>
          <p:spPr>
            <a:xfrm>
              <a:off x="7009880" y="3242964"/>
              <a:ext cx="1031937" cy="424483"/>
            </a:xfrm>
            <a:prstGeom prst="rect">
              <a:avLst/>
            </a:prstGeom>
          </p:spPr>
        </p:pic>
        <p:pic>
          <p:nvPicPr>
            <p:cNvPr id="74" name="Picture 7">
              <a:extLst>
                <a:ext uri="{FF2B5EF4-FFF2-40B4-BE49-F238E27FC236}">
                  <a16:creationId xmlns:a16="http://schemas.microsoft.com/office/drawing/2014/main" id="{25A72732-06AF-4B59-9014-14C24ABB41CC}"/>
                </a:ext>
              </a:extLst>
            </p:cNvPr>
            <p:cNvPicPr>
              <a:picLocks noChangeAspect="1"/>
            </p:cNvPicPr>
            <p:nvPr/>
          </p:nvPicPr>
          <p:blipFill>
            <a:blip r:embed="rId5">
              <a:extLst>
                <a:ext uri="{BEBA8EAE-BF5A-486C-A8C5-ECC9F3942E4B}">
                  <a14:imgProps xmlns:a14="http://schemas.microsoft.com/office/drawing/2010/main">
                    <a14:imgLayer r:embed="rId4">
                      <a14:imgEffect>
                        <a14:sharpenSoften amount="-82000"/>
                      </a14:imgEffect>
                      <a14:imgEffect>
                        <a14:brightnessContrast bright="-42000" contrast="100000"/>
                      </a14:imgEffect>
                    </a14:imgLayer>
                  </a14:imgProps>
                </a:ext>
              </a:extLst>
            </a:blip>
            <a:stretch>
              <a:fillRect/>
            </a:stretch>
          </p:blipFill>
          <p:spPr>
            <a:xfrm>
              <a:off x="8078874" y="3242964"/>
              <a:ext cx="1031937" cy="424483"/>
            </a:xfrm>
            <a:prstGeom prst="rect">
              <a:avLst/>
            </a:prstGeom>
          </p:spPr>
        </p:pic>
        <p:pic>
          <p:nvPicPr>
            <p:cNvPr id="75" name="Picture 7">
              <a:extLst>
                <a:ext uri="{FF2B5EF4-FFF2-40B4-BE49-F238E27FC236}">
                  <a16:creationId xmlns:a16="http://schemas.microsoft.com/office/drawing/2014/main" id="{25A72732-06AF-4B59-9014-14C24ABB41CC}"/>
                </a:ext>
              </a:extLst>
            </p:cNvPr>
            <p:cNvPicPr>
              <a:picLocks noChangeAspect="1"/>
            </p:cNvPicPr>
            <p:nvPr/>
          </p:nvPicPr>
          <p:blipFill>
            <a:blip r:embed="rId5">
              <a:extLst>
                <a:ext uri="{BEBA8EAE-BF5A-486C-A8C5-ECC9F3942E4B}">
                  <a14:imgProps xmlns:a14="http://schemas.microsoft.com/office/drawing/2010/main">
                    <a14:imgLayer r:embed="rId4">
                      <a14:imgEffect>
                        <a14:sharpenSoften amount="-82000"/>
                      </a14:imgEffect>
                      <a14:imgEffect>
                        <a14:brightnessContrast bright="-42000" contrast="100000"/>
                      </a14:imgEffect>
                    </a14:imgLayer>
                  </a14:imgProps>
                </a:ext>
              </a:extLst>
            </a:blip>
            <a:stretch>
              <a:fillRect/>
            </a:stretch>
          </p:blipFill>
          <p:spPr>
            <a:xfrm>
              <a:off x="5953506" y="3733580"/>
              <a:ext cx="1031937" cy="424483"/>
            </a:xfrm>
            <a:prstGeom prst="rect">
              <a:avLst/>
            </a:prstGeom>
          </p:spPr>
        </p:pic>
        <p:pic>
          <p:nvPicPr>
            <p:cNvPr id="76" name="Picture 7">
              <a:extLst>
                <a:ext uri="{FF2B5EF4-FFF2-40B4-BE49-F238E27FC236}">
                  <a16:creationId xmlns:a16="http://schemas.microsoft.com/office/drawing/2014/main" id="{25A72732-06AF-4B59-9014-14C24ABB41CC}"/>
                </a:ext>
              </a:extLst>
            </p:cNvPr>
            <p:cNvPicPr>
              <a:picLocks noChangeAspect="1"/>
            </p:cNvPicPr>
            <p:nvPr/>
          </p:nvPicPr>
          <p:blipFill>
            <a:blip r:embed="rId5">
              <a:extLst>
                <a:ext uri="{BEBA8EAE-BF5A-486C-A8C5-ECC9F3942E4B}">
                  <a14:imgProps xmlns:a14="http://schemas.microsoft.com/office/drawing/2010/main">
                    <a14:imgLayer r:embed="rId4">
                      <a14:imgEffect>
                        <a14:sharpenSoften amount="-82000"/>
                      </a14:imgEffect>
                      <a14:imgEffect>
                        <a14:brightnessContrast bright="-42000" contrast="100000"/>
                      </a14:imgEffect>
                    </a14:imgLayer>
                  </a14:imgProps>
                </a:ext>
              </a:extLst>
            </a:blip>
            <a:stretch>
              <a:fillRect/>
            </a:stretch>
          </p:blipFill>
          <p:spPr>
            <a:xfrm>
              <a:off x="7006010" y="3733580"/>
              <a:ext cx="1031937" cy="424483"/>
            </a:xfrm>
            <a:prstGeom prst="rect">
              <a:avLst/>
            </a:prstGeom>
          </p:spPr>
        </p:pic>
        <p:pic>
          <p:nvPicPr>
            <p:cNvPr id="77" name="Picture 7">
              <a:extLst>
                <a:ext uri="{FF2B5EF4-FFF2-40B4-BE49-F238E27FC236}">
                  <a16:creationId xmlns:a16="http://schemas.microsoft.com/office/drawing/2014/main" id="{25A72732-06AF-4B59-9014-14C24ABB41CC}"/>
                </a:ext>
              </a:extLst>
            </p:cNvPr>
            <p:cNvPicPr>
              <a:picLocks noChangeAspect="1"/>
            </p:cNvPicPr>
            <p:nvPr/>
          </p:nvPicPr>
          <p:blipFill>
            <a:blip r:embed="rId5">
              <a:extLst>
                <a:ext uri="{BEBA8EAE-BF5A-486C-A8C5-ECC9F3942E4B}">
                  <a14:imgProps xmlns:a14="http://schemas.microsoft.com/office/drawing/2010/main">
                    <a14:imgLayer r:embed="rId4">
                      <a14:imgEffect>
                        <a14:sharpenSoften amount="-82000"/>
                      </a14:imgEffect>
                      <a14:imgEffect>
                        <a14:brightnessContrast bright="-42000" contrast="100000"/>
                      </a14:imgEffect>
                    </a14:imgLayer>
                  </a14:imgProps>
                </a:ext>
              </a:extLst>
            </a:blip>
            <a:stretch>
              <a:fillRect/>
            </a:stretch>
          </p:blipFill>
          <p:spPr>
            <a:xfrm>
              <a:off x="8075004" y="3733580"/>
              <a:ext cx="1031937" cy="424483"/>
            </a:xfrm>
            <a:prstGeom prst="rect">
              <a:avLst/>
            </a:prstGeom>
          </p:spPr>
        </p:pic>
      </p:grpSp>
      <p:sp>
        <p:nvSpPr>
          <p:cNvPr id="80" name="文字方塊 46">
            <a:extLst>
              <a:ext uri="{FF2B5EF4-FFF2-40B4-BE49-F238E27FC236}">
                <a16:creationId xmlns:a16="http://schemas.microsoft.com/office/drawing/2014/main" id="{CC66057A-BCF4-4F2E-BF87-B5D50DAEB9A1}"/>
              </a:ext>
            </a:extLst>
          </p:cNvPr>
          <p:cNvSpPr txBox="1"/>
          <p:nvPr/>
        </p:nvSpPr>
        <p:spPr>
          <a:xfrm>
            <a:off x="4886166" y="2294279"/>
            <a:ext cx="2047788" cy="461665"/>
          </a:xfrm>
          <a:prstGeom prst="rect">
            <a:avLst/>
          </a:prstGeom>
          <a:noFill/>
        </p:spPr>
        <p:txBody>
          <a:bodyPr wrap="square" rtlCol="0">
            <a:spAutoFit/>
          </a:bodyPr>
          <a:lstStyle/>
          <a:p>
            <a:r>
              <a:rPr lang="en-US" altLang="zh-TW" sz="1200" dirty="0"/>
              <a:t>Build one gaussian model at every pixel position</a:t>
            </a:r>
            <a:endParaRPr lang="zh-TW" altLang="en-US" sz="1200" dirty="0"/>
          </a:p>
        </p:txBody>
      </p:sp>
      <p:cxnSp>
        <p:nvCxnSpPr>
          <p:cNvPr id="82" name="Straight Arrow Connector 81"/>
          <p:cNvCxnSpPr/>
          <p:nvPr/>
        </p:nvCxnSpPr>
        <p:spPr>
          <a:xfrm flipV="1">
            <a:off x="4112303" y="2638697"/>
            <a:ext cx="2467584" cy="3523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3" name="文字方塊 28">
            <a:extLst>
              <a:ext uri="{FF2B5EF4-FFF2-40B4-BE49-F238E27FC236}">
                <a16:creationId xmlns:a16="http://schemas.microsoft.com/office/drawing/2014/main" id="{C21FFAF8-71C1-4520-9E5A-7554C4C6AD19}"/>
              </a:ext>
            </a:extLst>
          </p:cNvPr>
          <p:cNvSpPr txBox="1"/>
          <p:nvPr/>
        </p:nvSpPr>
        <p:spPr>
          <a:xfrm>
            <a:off x="5313085" y="3835047"/>
            <a:ext cx="3907114" cy="461665"/>
          </a:xfrm>
          <a:prstGeom prst="rect">
            <a:avLst/>
          </a:prstGeom>
          <a:noFill/>
        </p:spPr>
        <p:txBody>
          <a:bodyPr wrap="square" rtlCol="0">
            <a:spAutoFit/>
          </a:bodyPr>
          <a:lstStyle/>
          <a:p>
            <a:r>
              <a:rPr lang="en-US" altLang="zh-TW" sz="1200" dirty="0"/>
              <a:t>Each pixel will have a mean </a:t>
            </a:r>
          </a:p>
          <a:p>
            <a:r>
              <a:rPr lang="en-US" altLang="zh-TW" sz="1200" dirty="0"/>
              <a:t>and a standard deviation (total width x height models)</a:t>
            </a:r>
            <a:endParaRPr lang="zh-TW" altLang="en-US" sz="1200" dirty="0"/>
          </a:p>
        </p:txBody>
      </p:sp>
      <p:sp>
        <p:nvSpPr>
          <p:cNvPr id="84" name="Down Arrow 83"/>
          <p:cNvSpPr/>
          <p:nvPr/>
        </p:nvSpPr>
        <p:spPr>
          <a:xfrm>
            <a:off x="3221219" y="4342449"/>
            <a:ext cx="314815" cy="1891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3457020" y="4228028"/>
            <a:ext cx="3559692" cy="307777"/>
          </a:xfrm>
          <a:prstGeom prst="rect">
            <a:avLst/>
          </a:prstGeom>
        </p:spPr>
        <p:txBody>
          <a:bodyPr wrap="none">
            <a:spAutoFit/>
          </a:bodyPr>
          <a:lstStyle/>
          <a:p>
            <a:r>
              <a:rPr lang="en-US" altLang="zh-TW" sz="1400" dirty="0">
                <a:latin typeface="Times New Roman" panose="02020603050405020304" pitchFamily="18" charset="0"/>
                <a:cs typeface="Times New Roman" panose="02020603050405020304" pitchFamily="18" charset="0"/>
              </a:rPr>
              <a:t>Output: w x h </a:t>
            </a:r>
            <a:r>
              <a:rPr lang="en-US" altLang="zh-TW" sz="1400" dirty="0" err="1">
                <a:latin typeface="Times New Roman" panose="02020603050405020304" pitchFamily="18" charset="0"/>
                <a:cs typeface="Times New Roman" panose="02020603050405020304" pitchFamily="18" charset="0"/>
              </a:rPr>
              <a:t>gaussian</a:t>
            </a:r>
            <a:r>
              <a:rPr lang="en-US" altLang="zh-TW" sz="1400" dirty="0">
                <a:latin typeface="Times New Roman" panose="02020603050405020304" pitchFamily="18" charset="0"/>
                <a:cs typeface="Times New Roman" panose="02020603050405020304" pitchFamily="18" charset="0"/>
              </a:rPr>
              <a:t> models (mean and </a:t>
            </a:r>
            <a:r>
              <a:rPr lang="en-US" altLang="zh-TW" sz="1400" dirty="0" err="1">
                <a:latin typeface="Times New Roman" panose="02020603050405020304" pitchFamily="18" charset="0"/>
                <a:cs typeface="Times New Roman" panose="02020603050405020304" pitchFamily="18" charset="0"/>
              </a:rPr>
              <a:t>std</a:t>
            </a:r>
            <a:r>
              <a:rPr lang="en-US" altLang="zh-TW" sz="1400" dirty="0">
                <a:latin typeface="Times New Roman" panose="02020603050405020304" pitchFamily="18" charset="0"/>
                <a:cs typeface="Times New Roman" panose="02020603050405020304" pitchFamily="18" charset="0"/>
              </a:rPr>
              <a:t>)</a:t>
            </a:r>
            <a:endParaRPr lang="zh-TW" altLang="en-US" sz="1400" dirty="0">
              <a:latin typeface="Times New Roman" panose="02020603050405020304" pitchFamily="18" charset="0"/>
              <a:cs typeface="Times New Roman" panose="02020603050405020304" pitchFamily="18" charset="0"/>
            </a:endParaRPr>
          </a:p>
        </p:txBody>
      </p:sp>
      <p:sp>
        <p:nvSpPr>
          <p:cNvPr id="81" name="文字方塊 80">
            <a:extLst>
              <a:ext uri="{FF2B5EF4-FFF2-40B4-BE49-F238E27FC236}">
                <a16:creationId xmlns:a16="http://schemas.microsoft.com/office/drawing/2014/main" id="{708D262F-2E9E-4193-8CD6-B9EB57C60F7C}"/>
              </a:ext>
            </a:extLst>
          </p:cNvPr>
          <p:cNvSpPr txBox="1"/>
          <p:nvPr/>
        </p:nvSpPr>
        <p:spPr>
          <a:xfrm>
            <a:off x="7831051" y="48144"/>
            <a:ext cx="1532093" cy="307777"/>
          </a:xfrm>
          <a:prstGeom prst="rect">
            <a:avLst/>
          </a:prstGeom>
          <a:noFill/>
        </p:spPr>
        <p:txBody>
          <a:bodyPr wrap="square" rtlCol="0">
            <a:spAutoFit/>
          </a:bodyPr>
          <a:lstStyle/>
          <a:p>
            <a:r>
              <a:rPr lang="en-US" altLang="zh-TW" dirty="0"/>
              <a:t>(</a:t>
            </a:r>
            <a:r>
              <a:rPr lang="zh-TW" altLang="en-US" dirty="0"/>
              <a:t>出</a:t>
            </a:r>
            <a:r>
              <a:rPr lang="zh-CN" altLang="en-US" dirty="0"/>
              <a:t>題：</a:t>
            </a:r>
            <a:r>
              <a:rPr lang="en-US" altLang="zh-TW" dirty="0"/>
              <a:t>Tony</a:t>
            </a:r>
            <a:r>
              <a:rPr lang="en-US" altLang="zh-CN" dirty="0"/>
              <a:t>)</a:t>
            </a:r>
            <a:endParaRPr lang="zh-TW" altLang="en-US" dirty="0"/>
          </a:p>
        </p:txBody>
      </p:sp>
    </p:spTree>
    <p:extLst>
      <p:ext uri="{BB962C8B-B14F-4D97-AF65-F5344CB8AC3E}">
        <p14:creationId xmlns:p14="http://schemas.microsoft.com/office/powerpoint/2010/main" val="2602075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8221F-3C99-43B0-B6F2-013CB9964512}"/>
              </a:ext>
            </a:extLst>
          </p:cNvPr>
          <p:cNvSpPr>
            <a:spLocks noGrp="1"/>
          </p:cNvSpPr>
          <p:nvPr>
            <p:ph type="title"/>
          </p:nvPr>
        </p:nvSpPr>
        <p:spPr/>
        <p:txBody>
          <a:bodyPr>
            <a:normAutofit/>
          </a:bodyPr>
          <a:lstStyle/>
          <a:p>
            <a:r>
              <a:rPr lang="en-US" sz="2000" b="1" dirty="0"/>
              <a:t>1. (20%) Background Subtraction: Simple Gaussian Model (2/2)</a:t>
            </a:r>
            <a:endParaRPr lang="en-US" sz="2000" dirty="0"/>
          </a:p>
        </p:txBody>
      </p:sp>
      <p:sp>
        <p:nvSpPr>
          <p:cNvPr id="3" name="Content Placeholder 2">
            <a:extLst>
              <a:ext uri="{FF2B5EF4-FFF2-40B4-BE49-F238E27FC236}">
                <a16:creationId xmlns:a16="http://schemas.microsoft.com/office/drawing/2014/main" id="{DFEDA629-D0D6-428E-8E02-A6F572073242}"/>
              </a:ext>
            </a:extLst>
          </p:cNvPr>
          <p:cNvSpPr>
            <a:spLocks noGrp="1"/>
          </p:cNvSpPr>
          <p:nvPr>
            <p:ph idx="1"/>
          </p:nvPr>
        </p:nvSpPr>
        <p:spPr>
          <a:xfrm>
            <a:off x="73175" y="608264"/>
            <a:ext cx="9070825" cy="5641471"/>
          </a:xfrm>
        </p:spPr>
        <p:txBody>
          <a:bodyPr/>
          <a:lstStyle/>
          <a:p>
            <a:r>
              <a:rPr lang="en-US" dirty="0"/>
              <a:t>Hint: </a:t>
            </a:r>
          </a:p>
          <a:p>
            <a:pPr marL="800100" lvl="1" indent="-342900">
              <a:buAutoNum type="arabicPeriod"/>
            </a:pPr>
            <a:r>
              <a:rPr lang="en-US" dirty="0"/>
              <a:t>Convert video frames to </a:t>
            </a:r>
            <a:r>
              <a:rPr lang="en-US" dirty="0">
                <a:solidFill>
                  <a:srgbClr val="FF0000"/>
                </a:solidFill>
              </a:rPr>
              <a:t>Gray </a:t>
            </a:r>
            <a:r>
              <a:rPr lang="en-US" dirty="0"/>
              <a:t>(cv2.cvtColor)</a:t>
            </a:r>
          </a:p>
          <a:p>
            <a:pPr marL="800100" lvl="1" indent="-342900">
              <a:buAutoNum type="arabicPeriod"/>
            </a:pPr>
            <a:r>
              <a:rPr lang="en-US" dirty="0"/>
              <a:t>For every pixels in video from 0~25 frames, build a gaussian model with mean and standard deviation (if standard deviation is less then 5, set to 5)</a:t>
            </a:r>
          </a:p>
          <a:p>
            <a:pPr marL="800100" lvl="1" indent="-342900">
              <a:buAutoNum type="arabicPeriod"/>
            </a:pPr>
            <a:r>
              <a:rPr lang="en-US" dirty="0"/>
              <a:t>For frame &gt; 25, test every frame pixels with respective gaussian model. If gray value difference between testing pixel and gaussian mean is larger than 5 times standard deviation, set testing pixel to 255 (foreground, white), 0 (background, black) otherwise.</a:t>
            </a:r>
          </a:p>
          <a:p>
            <a:pPr marL="800100" lvl="1" indent="-342900">
              <a:buAutoNum type="arabicPeriod"/>
            </a:pPr>
            <a:r>
              <a:rPr lang="en-US" dirty="0"/>
              <a:t>Remove background (cv2.bitwise_and)</a:t>
            </a:r>
          </a:p>
          <a:p>
            <a:r>
              <a:rPr lang="en-US" dirty="0"/>
              <a:t>Demo video:</a:t>
            </a:r>
          </a:p>
        </p:txBody>
      </p:sp>
      <p:pic>
        <p:nvPicPr>
          <p:cNvPr id="4" name="outpu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 y="3588920"/>
            <a:ext cx="9144000" cy="2493963"/>
          </a:xfrm>
          <a:prstGeom prst="rect">
            <a:avLst/>
          </a:prstGeom>
        </p:spPr>
      </p:pic>
      <p:sp>
        <p:nvSpPr>
          <p:cNvPr id="6" name="文字方塊 5">
            <a:extLst>
              <a:ext uri="{FF2B5EF4-FFF2-40B4-BE49-F238E27FC236}">
                <a16:creationId xmlns:a16="http://schemas.microsoft.com/office/drawing/2014/main" id="{64BEE51A-03D3-42EA-9193-58F676A7507B}"/>
              </a:ext>
            </a:extLst>
          </p:cNvPr>
          <p:cNvSpPr txBox="1"/>
          <p:nvPr/>
        </p:nvSpPr>
        <p:spPr>
          <a:xfrm>
            <a:off x="7831051" y="48144"/>
            <a:ext cx="1532093" cy="307777"/>
          </a:xfrm>
          <a:prstGeom prst="rect">
            <a:avLst/>
          </a:prstGeom>
          <a:noFill/>
        </p:spPr>
        <p:txBody>
          <a:bodyPr wrap="square" rtlCol="0">
            <a:spAutoFit/>
          </a:bodyPr>
          <a:lstStyle/>
          <a:p>
            <a:r>
              <a:rPr lang="en-US" altLang="zh-TW" dirty="0"/>
              <a:t>(</a:t>
            </a:r>
            <a:r>
              <a:rPr lang="zh-TW" altLang="en-US" dirty="0"/>
              <a:t>出</a:t>
            </a:r>
            <a:r>
              <a:rPr lang="zh-CN" altLang="en-US" dirty="0"/>
              <a:t>題：</a:t>
            </a:r>
            <a:r>
              <a:rPr lang="en-US" altLang="zh-TW" dirty="0"/>
              <a:t>Tony</a:t>
            </a:r>
            <a:r>
              <a:rPr lang="en-US" altLang="zh-CN" dirty="0"/>
              <a:t>)</a:t>
            </a:r>
            <a:endParaRPr lang="zh-TW" altLang="en-US" dirty="0"/>
          </a:p>
        </p:txBody>
      </p:sp>
    </p:spTree>
    <p:extLst>
      <p:ext uri="{BB962C8B-B14F-4D97-AF65-F5344CB8AC3E}">
        <p14:creationId xmlns:p14="http://schemas.microsoft.com/office/powerpoint/2010/main" val="15365423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7"/>
          <p:cNvSpPr txBox="1">
            <a:spLocks noGrp="1"/>
          </p:cNvSpPr>
          <p:nvPr>
            <p:ph type="title"/>
          </p:nvPr>
        </p:nvSpPr>
        <p:spPr>
          <a:xfrm>
            <a:off x="0" y="18256"/>
            <a:ext cx="9144000" cy="682499"/>
          </a:xfrm>
          <a:prstGeom prst="rect">
            <a:avLst/>
          </a:prstGeom>
          <a:noFill/>
          <a:ln>
            <a:noFill/>
          </a:ln>
        </p:spPr>
        <p:txBody>
          <a:bodyPr spcFirstLastPara="1" wrap="square" lIns="91425" tIns="91425" rIns="91425" bIns="91425" anchor="ctr" anchorCtr="0">
            <a:noAutofit/>
          </a:bodyPr>
          <a:lstStyle/>
          <a:p>
            <a:pPr lvl="0">
              <a:buSzPts val="2800"/>
            </a:pPr>
            <a:r>
              <a:rPr lang="en-US" b="1" dirty="0">
                <a:latin typeface="Calibri" panose="020F0502020204030204" pitchFamily="34" charset="0"/>
                <a:ea typeface="Times New Roman"/>
                <a:cs typeface="Calibri" panose="020F0502020204030204" pitchFamily="34" charset="0"/>
                <a:sym typeface="Times New Roman"/>
              </a:rPr>
              <a:t>2. (20%) Optical Flow 					</a:t>
            </a:r>
            <a:r>
              <a:rPr lang="en-US" altLang="zh-TW"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(出題：David)</a:t>
            </a:r>
            <a:endParaRPr b="1" dirty="0">
              <a:latin typeface="Calibri" panose="020F0502020204030204" pitchFamily="34" charset="0"/>
              <a:ea typeface="Times New Roman"/>
              <a:cs typeface="Calibri" panose="020F0502020204030204" pitchFamily="34" charset="0"/>
              <a:sym typeface="Times New Roman"/>
            </a:endParaRPr>
          </a:p>
        </p:txBody>
      </p:sp>
      <p:sp>
        <p:nvSpPr>
          <p:cNvPr id="130" name="Google Shape;130;p7"/>
          <p:cNvSpPr txBox="1">
            <a:spLocks noGrp="1"/>
          </p:cNvSpPr>
          <p:nvPr>
            <p:ph type="body" idx="1"/>
          </p:nvPr>
        </p:nvSpPr>
        <p:spPr>
          <a:xfrm>
            <a:off x="36587" y="608264"/>
            <a:ext cx="9070825" cy="5641471"/>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2400"/>
              <a:buNone/>
            </a:pPr>
            <a:r>
              <a:rPr lang="en-US" dirty="0"/>
              <a:t>2.1 Preprocessing (10%)</a:t>
            </a:r>
            <a:endParaRPr dirty="0"/>
          </a:p>
          <a:p>
            <a:pPr marL="0" lvl="1" indent="0" algn="l" rtl="0">
              <a:lnSpc>
                <a:spcPct val="150000"/>
              </a:lnSpc>
              <a:spcBef>
                <a:spcPts val="375"/>
              </a:spcBef>
              <a:spcAft>
                <a:spcPts val="0"/>
              </a:spcAft>
              <a:buSzPts val="2400"/>
              <a:buNone/>
            </a:pPr>
            <a:r>
              <a:rPr lang="en-US" sz="2000" dirty="0">
                <a:latin typeface="Arial"/>
                <a:ea typeface="Arial"/>
                <a:cs typeface="Arial"/>
                <a:sym typeface="Arial"/>
              </a:rPr>
              <a:t>2.2 Video tracking (10%)</a:t>
            </a:r>
            <a:endParaRPr dirty="0"/>
          </a:p>
        </p:txBody>
      </p:sp>
      <p:sp>
        <p:nvSpPr>
          <p:cNvPr id="131" name="Google Shape;131;p7"/>
          <p:cNvSpPr txBox="1">
            <a:spLocks noGrp="1"/>
          </p:cNvSpPr>
          <p:nvPr>
            <p:ph type="sldNum" idx="12"/>
          </p:nvPr>
        </p:nvSpPr>
        <p:spPr>
          <a:xfrm>
            <a:off x="7086601" y="6474619"/>
            <a:ext cx="2057399" cy="365125"/>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888888"/>
              </a:buClr>
              <a:buSzPts val="225"/>
              <a:buFont typeface="Calibri"/>
              <a:buNone/>
              <a:tabLst/>
              <a:defRPr/>
            </a:pPr>
            <a:fld id="{00000000-1234-1234-1234-123412341234}" type="slidenum">
              <a:rPr kumimoji="0" lang="en-US" sz="900" b="0" i="0" u="none" strike="noStrike" kern="0" cap="none" spc="0" normalizeH="0" baseline="0" noProof="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888888"/>
                </a:buClr>
                <a:buSzPts val="225"/>
                <a:buFont typeface="Calibri"/>
                <a:buNone/>
                <a:tabLst/>
                <a:defRPr/>
              </a:pPr>
              <a:t>7</a:t>
            </a:fld>
            <a:endParaRPr kumimoji="0" sz="900" b="0" i="0" u="none" strike="noStrike" kern="0" cap="none" spc="0" normalizeH="0" baseline="0" noProof="0">
              <a:ln>
                <a:noFill/>
              </a:ln>
              <a:solidFill>
                <a:srgbClr val="888888"/>
              </a:solidFill>
              <a:effectLst/>
              <a:uLnTx/>
              <a:uFillTx/>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59" name="Oval 58">
            <a:extLst>
              <a:ext uri="{FF2B5EF4-FFF2-40B4-BE49-F238E27FC236}">
                <a16:creationId xmlns:a16="http://schemas.microsoft.com/office/drawing/2014/main" id="{BA2247B7-8F6F-49D2-BC58-4D4DBCBF425A}"/>
              </a:ext>
            </a:extLst>
          </p:cNvPr>
          <p:cNvSpPr/>
          <p:nvPr/>
        </p:nvSpPr>
        <p:spPr>
          <a:xfrm>
            <a:off x="7781419" y="2209163"/>
            <a:ext cx="333881" cy="33388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B836E773-D487-4167-9E94-888C734810B2}"/>
              </a:ext>
            </a:extLst>
          </p:cNvPr>
          <p:cNvSpPr/>
          <p:nvPr/>
        </p:nvSpPr>
        <p:spPr>
          <a:xfrm>
            <a:off x="4691727" y="1644675"/>
            <a:ext cx="2001003" cy="12832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36" name="Google Shape;136;p8"/>
          <p:cNvSpPr txBox="1">
            <a:spLocks noGrp="1"/>
          </p:cNvSpPr>
          <p:nvPr>
            <p:ph type="sldNum" idx="12"/>
          </p:nvPr>
        </p:nvSpPr>
        <p:spPr>
          <a:xfrm>
            <a:off x="7086601" y="6584156"/>
            <a:ext cx="2057399" cy="273844"/>
          </a:xfrm>
          <a:prstGeom prst="rect">
            <a:avLst/>
          </a:prstGeom>
          <a:noFill/>
          <a:ln>
            <a:noFill/>
          </a:ln>
        </p:spPr>
        <p:txBody>
          <a:bodyPr spcFirstLastPara="1" wrap="square" lIns="68550" tIns="34275" rIns="68550" bIns="34275" anchor="ctr" anchorCtr="0">
            <a:noAutofit/>
          </a:bodyPr>
          <a:lstStyle/>
          <a:p>
            <a:pPr marL="0" lvl="0" indent="0" algn="r" rtl="0">
              <a:lnSpc>
                <a:spcPct val="100000"/>
              </a:lnSpc>
              <a:spcBef>
                <a:spcPts val="0"/>
              </a:spcBef>
              <a:spcAft>
                <a:spcPts val="0"/>
              </a:spcAft>
              <a:buClr>
                <a:srgbClr val="888888"/>
              </a:buClr>
              <a:buSzPts val="225"/>
              <a:buFont typeface="Calibri"/>
              <a:buNone/>
            </a:pPr>
            <a:fld id="{00000000-1234-1234-1234-123412341234}" type="slidenum">
              <a:rPr lang="en-US" sz="900">
                <a:solidFill>
                  <a:srgbClr val="888888"/>
                </a:solidFill>
                <a:latin typeface="Calibri"/>
                <a:ea typeface="Calibri"/>
                <a:cs typeface="Calibri"/>
                <a:sym typeface="Calibri"/>
              </a:rPr>
              <a:t>8</a:t>
            </a:fld>
            <a:endParaRPr sz="900">
              <a:solidFill>
                <a:srgbClr val="888888"/>
              </a:solidFill>
              <a:latin typeface="Calibri"/>
              <a:ea typeface="Calibri"/>
              <a:cs typeface="Calibri"/>
              <a:sym typeface="Calibri"/>
            </a:endParaRPr>
          </a:p>
        </p:txBody>
      </p:sp>
      <p:sp>
        <p:nvSpPr>
          <p:cNvPr id="137" name="Google Shape;137;p8"/>
          <p:cNvSpPr txBox="1">
            <a:spLocks noGrp="1"/>
          </p:cNvSpPr>
          <p:nvPr>
            <p:ph type="body" idx="1"/>
          </p:nvPr>
        </p:nvSpPr>
        <p:spPr>
          <a:xfrm>
            <a:off x="23147" y="544736"/>
            <a:ext cx="9062207" cy="3263400"/>
          </a:xfrm>
          <a:prstGeom prst="rect">
            <a:avLst/>
          </a:prstGeom>
          <a:noFill/>
          <a:ln>
            <a:noFill/>
          </a:ln>
        </p:spPr>
        <p:txBody>
          <a:bodyPr spcFirstLastPara="1" wrap="square" lIns="68550" tIns="34275" rIns="68550" bIns="34275" anchor="t" anchorCtr="0">
            <a:noAutofit/>
          </a:bodyPr>
          <a:lstStyle/>
          <a:p>
            <a:pPr marL="411163" lvl="0" algn="l" rtl="0">
              <a:lnSpc>
                <a:spcPct val="100000"/>
              </a:lnSpc>
              <a:spcBef>
                <a:spcPts val="0"/>
              </a:spcBef>
              <a:spcAft>
                <a:spcPts val="0"/>
              </a:spcAft>
              <a:buSzPts val="2000"/>
            </a:pPr>
            <a:r>
              <a:rPr lang="en-US" dirty="0"/>
              <a:t>Given a video: optical_flow.mp4</a:t>
            </a:r>
            <a:endParaRPr dirty="0"/>
          </a:p>
          <a:p>
            <a:pPr marL="411163" lvl="0" indent="-342900" algn="l" rtl="0">
              <a:lnSpc>
                <a:spcPct val="100000"/>
              </a:lnSpc>
              <a:spcBef>
                <a:spcPts val="450"/>
              </a:spcBef>
              <a:spcAft>
                <a:spcPts val="0"/>
              </a:spcAft>
              <a:buSzPts val="2000"/>
            </a:pPr>
            <a:r>
              <a:rPr lang="en-US" dirty="0">
                <a:latin typeface="Arial"/>
                <a:ea typeface="Arial"/>
                <a:cs typeface="Arial"/>
                <a:sym typeface="Arial"/>
              </a:rPr>
              <a:t>Q: Detect the 7 </a:t>
            </a:r>
            <a:r>
              <a:rPr lang="en-US" dirty="0">
                <a:solidFill>
                  <a:schemeClr val="accent1"/>
                </a:solidFill>
                <a:latin typeface="Arial"/>
                <a:ea typeface="Arial"/>
                <a:cs typeface="Arial"/>
                <a:sym typeface="Arial"/>
              </a:rPr>
              <a:t>blue</a:t>
            </a:r>
            <a:r>
              <a:rPr lang="en-US" dirty="0">
                <a:latin typeface="Arial"/>
                <a:ea typeface="Arial"/>
                <a:cs typeface="Arial"/>
                <a:sym typeface="Arial"/>
              </a:rPr>
              <a:t> circles and display image with them marked with a </a:t>
            </a:r>
            <a:r>
              <a:rPr lang="en-US" dirty="0">
                <a:solidFill>
                  <a:srgbClr val="FF0000"/>
                </a:solidFill>
                <a:latin typeface="Arial"/>
                <a:ea typeface="Arial"/>
                <a:cs typeface="Arial"/>
                <a:sym typeface="Arial"/>
              </a:rPr>
              <a:t>red square bounding box and cross mark.</a:t>
            </a:r>
            <a:endParaRPr dirty="0">
              <a:solidFill>
                <a:schemeClr val="dk1"/>
              </a:solidFill>
              <a:latin typeface="Arial"/>
              <a:ea typeface="Arial"/>
              <a:cs typeface="Arial"/>
              <a:sym typeface="Arial"/>
            </a:endParaRPr>
          </a:p>
        </p:txBody>
      </p:sp>
      <p:sp>
        <p:nvSpPr>
          <p:cNvPr id="138" name="Google Shape;138;p8"/>
          <p:cNvSpPr txBox="1"/>
          <p:nvPr/>
        </p:nvSpPr>
        <p:spPr>
          <a:xfrm>
            <a:off x="23147" y="2410910"/>
            <a:ext cx="840558" cy="3000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350"/>
              <a:buFont typeface="Arial"/>
              <a:buNone/>
            </a:pPr>
            <a:r>
              <a:rPr lang="en-US" sz="1350" b="0" i="0" u="none" strike="noStrike" cap="none">
                <a:solidFill>
                  <a:srgbClr val="FF0000"/>
                </a:solidFill>
                <a:latin typeface="Arial"/>
                <a:ea typeface="Arial"/>
                <a:cs typeface="Arial"/>
                <a:sym typeface="Arial"/>
              </a:rPr>
              <a:t>Ex:</a:t>
            </a:r>
            <a:endParaRPr sz="1350" b="0" i="0" u="none" strike="noStrike" cap="none">
              <a:solidFill>
                <a:srgbClr val="FF0000"/>
              </a:solidFill>
              <a:latin typeface="Arial"/>
              <a:ea typeface="Arial"/>
              <a:cs typeface="Arial"/>
              <a:sym typeface="Arial"/>
            </a:endParaRPr>
          </a:p>
        </p:txBody>
      </p:sp>
      <p:pic>
        <p:nvPicPr>
          <p:cNvPr id="142" name="Google Shape;142;p8"/>
          <p:cNvPicPr preferRelativeResize="0"/>
          <p:nvPr/>
        </p:nvPicPr>
        <p:blipFill rotWithShape="1">
          <a:blip r:embed="rId3">
            <a:alphaModFix/>
          </a:blip>
          <a:srcRect/>
          <a:stretch/>
        </p:blipFill>
        <p:spPr>
          <a:xfrm>
            <a:off x="212433" y="3090604"/>
            <a:ext cx="4044536" cy="2811543"/>
          </a:xfrm>
          <a:prstGeom prst="rect">
            <a:avLst/>
          </a:prstGeom>
          <a:noFill/>
          <a:ln>
            <a:noFill/>
          </a:ln>
        </p:spPr>
      </p:pic>
      <p:cxnSp>
        <p:nvCxnSpPr>
          <p:cNvPr id="143" name="Google Shape;143;p8"/>
          <p:cNvCxnSpPr/>
          <p:nvPr/>
        </p:nvCxnSpPr>
        <p:spPr>
          <a:xfrm>
            <a:off x="228661" y="3090604"/>
            <a:ext cx="594066" cy="0"/>
          </a:xfrm>
          <a:prstGeom prst="straightConnector1">
            <a:avLst/>
          </a:prstGeom>
          <a:noFill/>
          <a:ln w="50800" cap="flat" cmpd="sng">
            <a:solidFill>
              <a:srgbClr val="FF0000"/>
            </a:solidFill>
            <a:prstDash val="solid"/>
            <a:round/>
            <a:headEnd type="none" w="sm" len="sm"/>
            <a:tailEnd type="triangle" w="med" len="med"/>
          </a:ln>
        </p:spPr>
      </p:cxnSp>
      <p:cxnSp>
        <p:nvCxnSpPr>
          <p:cNvPr id="144" name="Google Shape;144;p8"/>
          <p:cNvCxnSpPr/>
          <p:nvPr/>
        </p:nvCxnSpPr>
        <p:spPr>
          <a:xfrm flipH="1">
            <a:off x="228661" y="3090604"/>
            <a:ext cx="6288" cy="497775"/>
          </a:xfrm>
          <a:prstGeom prst="straightConnector1">
            <a:avLst/>
          </a:prstGeom>
          <a:noFill/>
          <a:ln w="50800" cap="flat" cmpd="sng">
            <a:solidFill>
              <a:srgbClr val="FF0000"/>
            </a:solidFill>
            <a:prstDash val="solid"/>
            <a:round/>
            <a:headEnd type="none" w="sm" len="sm"/>
            <a:tailEnd type="triangle" w="med" len="med"/>
          </a:ln>
        </p:spPr>
      </p:cxnSp>
      <p:sp>
        <p:nvSpPr>
          <p:cNvPr id="145" name="Google Shape;145;p8"/>
          <p:cNvSpPr txBox="1"/>
          <p:nvPr/>
        </p:nvSpPr>
        <p:spPr>
          <a:xfrm>
            <a:off x="678282" y="2765460"/>
            <a:ext cx="251992"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050"/>
              <a:buFont typeface="Arial"/>
              <a:buNone/>
            </a:pPr>
            <a:r>
              <a:rPr lang="en-US" sz="1050" b="0" i="0" u="none" strike="noStrike" cap="none">
                <a:solidFill>
                  <a:srgbClr val="FF0000"/>
                </a:solidFill>
                <a:latin typeface="Arial"/>
                <a:ea typeface="Arial"/>
                <a:cs typeface="Arial"/>
                <a:sym typeface="Arial"/>
              </a:rPr>
              <a:t>x</a:t>
            </a:r>
            <a:endParaRPr sz="1050" b="0" i="0" u="none" strike="noStrike" cap="none">
              <a:solidFill>
                <a:srgbClr val="FF0000"/>
              </a:solidFill>
              <a:latin typeface="Arial"/>
              <a:ea typeface="Arial"/>
              <a:cs typeface="Arial"/>
              <a:sym typeface="Arial"/>
            </a:endParaRPr>
          </a:p>
        </p:txBody>
      </p:sp>
      <p:sp>
        <p:nvSpPr>
          <p:cNvPr id="146" name="Google Shape;146;p8"/>
          <p:cNvSpPr txBox="1"/>
          <p:nvPr/>
        </p:nvSpPr>
        <p:spPr>
          <a:xfrm>
            <a:off x="-59272" y="3339491"/>
            <a:ext cx="251992"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050"/>
              <a:buFont typeface="Arial"/>
              <a:buNone/>
            </a:pPr>
            <a:r>
              <a:rPr lang="en-US" sz="1050" b="0" i="0" u="none" strike="noStrike" cap="none">
                <a:solidFill>
                  <a:srgbClr val="FF0000"/>
                </a:solidFill>
                <a:latin typeface="Arial"/>
                <a:ea typeface="Arial"/>
                <a:cs typeface="Arial"/>
                <a:sym typeface="Arial"/>
              </a:rPr>
              <a:t>y</a:t>
            </a:r>
            <a:endParaRPr sz="1050" b="0" i="0" u="none" strike="noStrike" cap="none">
              <a:solidFill>
                <a:srgbClr val="FF0000"/>
              </a:solidFill>
              <a:latin typeface="Arial"/>
              <a:ea typeface="Arial"/>
              <a:cs typeface="Arial"/>
              <a:sym typeface="Arial"/>
            </a:endParaRPr>
          </a:p>
        </p:txBody>
      </p:sp>
      <p:sp>
        <p:nvSpPr>
          <p:cNvPr id="147" name="Google Shape;147;p8"/>
          <p:cNvSpPr txBox="1"/>
          <p:nvPr/>
        </p:nvSpPr>
        <p:spPr>
          <a:xfrm>
            <a:off x="-18560" y="2818125"/>
            <a:ext cx="461986"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050"/>
              <a:buFont typeface="Arial"/>
              <a:buNone/>
            </a:pPr>
            <a:r>
              <a:rPr lang="en-US" sz="1050" b="0" i="0" u="none" strike="noStrike" cap="none">
                <a:solidFill>
                  <a:srgbClr val="FF0000"/>
                </a:solidFill>
                <a:latin typeface="Arial"/>
                <a:ea typeface="Arial"/>
                <a:cs typeface="Arial"/>
                <a:sym typeface="Arial"/>
              </a:rPr>
              <a:t>(0,0)</a:t>
            </a:r>
            <a:endParaRPr sz="1050" b="0" i="0" u="none" strike="noStrike" cap="none">
              <a:solidFill>
                <a:srgbClr val="FF0000"/>
              </a:solidFill>
              <a:latin typeface="Arial"/>
              <a:ea typeface="Arial"/>
              <a:cs typeface="Arial"/>
              <a:sym typeface="Arial"/>
            </a:endParaRPr>
          </a:p>
        </p:txBody>
      </p:sp>
      <p:sp>
        <p:nvSpPr>
          <p:cNvPr id="149" name="Google Shape;149;p8"/>
          <p:cNvSpPr txBox="1"/>
          <p:nvPr/>
        </p:nvSpPr>
        <p:spPr>
          <a:xfrm>
            <a:off x="26043" y="13677"/>
            <a:ext cx="9059311" cy="565699"/>
          </a:xfrm>
          <a:prstGeom prst="rect">
            <a:avLst/>
          </a:prstGeom>
          <a:noFill/>
          <a:ln>
            <a:noFill/>
          </a:ln>
        </p:spPr>
        <p:txBody>
          <a:bodyPr spcFirstLastPara="1" wrap="square" lIns="68550" tIns="68550" rIns="68550" bIns="68550" anchor="ctr" anchorCtr="0">
            <a:noAutofit/>
          </a:bodyPr>
          <a:lstStyle/>
          <a:p>
            <a:pPr lvl="0">
              <a:lnSpc>
                <a:spcPct val="90000"/>
              </a:lnSpc>
              <a:buClr>
                <a:schemeClr val="dk1"/>
              </a:buClr>
              <a:buSzPts val="2800"/>
            </a:pPr>
            <a:r>
              <a:rPr lang="en-US" sz="2800" b="1" i="0" u="none" strike="noStrike" cap="none" dirty="0">
                <a:solidFill>
                  <a:schemeClr val="dk1"/>
                </a:solidFill>
                <a:latin typeface="Arial"/>
                <a:ea typeface="Arial"/>
                <a:cs typeface="Arial"/>
                <a:sym typeface="Arial"/>
              </a:rPr>
              <a:t>2.1 Preprocessing (10%)			</a:t>
            </a:r>
            <a:r>
              <a:rPr lang="en-US" sz="2800" b="1" dirty="0">
                <a:solidFill>
                  <a:schemeClr val="dk1"/>
                </a:solidFill>
              </a:rPr>
              <a:t>          </a:t>
            </a:r>
            <a:r>
              <a:rPr kumimoji="0" lang="en-US" altLang="zh-TW" sz="1800" b="0" i="0" u="none" strike="noStrike" kern="1200" cap="none" spc="0" normalizeH="0" baseline="0" noProof="0" dirty="0">
                <a:ln>
                  <a:noFill/>
                </a:ln>
                <a:solidFill>
                  <a:srgbClr val="000000"/>
                </a:solidFill>
                <a:effectLst/>
                <a:uLnTx/>
                <a:uFillTx/>
                <a:latin typeface="Arial"/>
                <a:ea typeface="新細明體" panose="02020500000000000000" pitchFamily="18" charset="-120"/>
                <a:cs typeface="Calibri"/>
                <a:sym typeface="Calibri"/>
              </a:rPr>
              <a:t> (</a:t>
            </a:r>
            <a:r>
              <a:rPr kumimoji="0" lang="zh-TW" altLang="en-US" sz="1800" b="0" i="0" u="none" strike="noStrike" kern="1200" cap="none" spc="0" normalizeH="0" baseline="0" noProof="0" dirty="0">
                <a:ln>
                  <a:noFill/>
                </a:ln>
                <a:solidFill>
                  <a:srgbClr val="000000"/>
                </a:solidFill>
                <a:effectLst/>
                <a:uLnTx/>
                <a:uFillTx/>
                <a:latin typeface="Arial"/>
                <a:ea typeface="新細明體" panose="02020500000000000000" pitchFamily="18" charset="-120"/>
                <a:cs typeface="Calibri"/>
                <a:sym typeface="Calibri"/>
              </a:rPr>
              <a:t>出題：</a:t>
            </a:r>
            <a:r>
              <a:rPr kumimoji="0" lang="en-US" sz="1800" b="0" i="0" u="none" strike="noStrike" kern="1200" cap="none" spc="0" normalizeH="0" baseline="0" noProof="0" dirty="0">
                <a:ln>
                  <a:noFill/>
                </a:ln>
                <a:solidFill>
                  <a:srgbClr val="000000"/>
                </a:solidFill>
                <a:effectLst/>
                <a:uLnTx/>
                <a:uFillTx/>
                <a:latin typeface="Arial"/>
                <a:ea typeface="+mn-ea"/>
                <a:cs typeface="Calibri"/>
                <a:sym typeface="Calibri"/>
              </a:rPr>
              <a:t>David)</a:t>
            </a:r>
            <a:endParaRPr lang="en-US" sz="2800" i="0" u="none" strike="noStrike" cap="none" dirty="0">
              <a:solidFill>
                <a:schemeClr val="dk1"/>
              </a:solidFill>
              <a:latin typeface="Times New Roman"/>
              <a:ea typeface="Times New Roman"/>
              <a:cs typeface="Times New Roman"/>
              <a:sym typeface="Times New Roman"/>
            </a:endParaRPr>
          </a:p>
        </p:txBody>
      </p:sp>
      <p:grpSp>
        <p:nvGrpSpPr>
          <p:cNvPr id="2" name="群組 1"/>
          <p:cNvGrpSpPr/>
          <p:nvPr/>
        </p:nvGrpSpPr>
        <p:grpSpPr>
          <a:xfrm>
            <a:off x="4691727" y="1644675"/>
            <a:ext cx="1988255" cy="1140432"/>
            <a:chOff x="4354734" y="2807089"/>
            <a:chExt cx="1988255" cy="1140432"/>
          </a:xfrm>
        </p:grpSpPr>
        <p:pic>
          <p:nvPicPr>
            <p:cNvPr id="139" name="Google Shape;139;p8"/>
            <p:cNvPicPr preferRelativeResize="0"/>
            <p:nvPr/>
          </p:nvPicPr>
          <p:blipFill rotWithShape="1">
            <a:blip r:embed="rId4">
              <a:alphaModFix/>
            </a:blip>
            <a:srcRect/>
            <a:stretch/>
          </p:blipFill>
          <p:spPr>
            <a:xfrm>
              <a:off x="5465000" y="3251694"/>
              <a:ext cx="657225" cy="695827"/>
            </a:xfrm>
            <a:prstGeom prst="rect">
              <a:avLst/>
            </a:prstGeom>
            <a:noFill/>
            <a:ln>
              <a:noFill/>
            </a:ln>
          </p:spPr>
        </p:pic>
        <p:sp>
          <p:nvSpPr>
            <p:cNvPr id="140" name="Google Shape;140;p8"/>
            <p:cNvSpPr/>
            <p:nvPr/>
          </p:nvSpPr>
          <p:spPr>
            <a:xfrm rot="5400000">
              <a:off x="5729895" y="2913639"/>
              <a:ext cx="149436" cy="526678"/>
            </a:xfrm>
            <a:prstGeom prst="leftBrace">
              <a:avLst>
                <a:gd name="adj1" fmla="val 8333"/>
                <a:gd name="adj2" fmla="val 50000"/>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endParaRPr sz="1050" b="0" i="0" u="none" strike="noStrike" cap="none">
                <a:solidFill>
                  <a:schemeClr val="dk1"/>
                </a:solidFill>
                <a:latin typeface="Arial"/>
                <a:ea typeface="Arial"/>
                <a:cs typeface="Arial"/>
                <a:sym typeface="Arial"/>
              </a:endParaRPr>
            </a:p>
          </p:txBody>
        </p:sp>
        <p:sp>
          <p:nvSpPr>
            <p:cNvPr id="141" name="Google Shape;141;p8"/>
            <p:cNvSpPr txBox="1"/>
            <p:nvPr/>
          </p:nvSpPr>
          <p:spPr>
            <a:xfrm>
              <a:off x="5496467" y="2807089"/>
              <a:ext cx="846522" cy="253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dirty="0">
                  <a:solidFill>
                    <a:srgbClr val="000000"/>
                  </a:solidFill>
                  <a:latin typeface="Arial"/>
                  <a:ea typeface="Arial"/>
                  <a:cs typeface="Arial"/>
                  <a:sym typeface="Arial"/>
                </a:rPr>
                <a:t>size: 12px</a:t>
              </a:r>
              <a:endParaRPr sz="1050" b="0" i="0" u="none" strike="noStrike" cap="none" dirty="0">
                <a:solidFill>
                  <a:srgbClr val="000000"/>
                </a:solidFill>
                <a:latin typeface="Arial"/>
                <a:ea typeface="Arial"/>
                <a:cs typeface="Arial"/>
                <a:sym typeface="Arial"/>
              </a:endParaRPr>
            </a:p>
          </p:txBody>
        </p:sp>
        <p:sp>
          <p:nvSpPr>
            <p:cNvPr id="151" name="Google Shape;151;p8"/>
            <p:cNvSpPr txBox="1"/>
            <p:nvPr/>
          </p:nvSpPr>
          <p:spPr>
            <a:xfrm>
              <a:off x="4354734" y="3166013"/>
              <a:ext cx="1001745"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dirty="0">
                  <a:solidFill>
                    <a:srgbClr val="000000"/>
                  </a:solidFill>
                  <a:latin typeface="Arial"/>
                  <a:ea typeface="Arial"/>
                  <a:cs typeface="Arial"/>
                  <a:sym typeface="Arial"/>
                </a:rPr>
                <a:t>Center point</a:t>
              </a:r>
              <a:endParaRPr sz="1050" b="0" i="0" u="none" strike="noStrike" cap="none" dirty="0">
                <a:solidFill>
                  <a:srgbClr val="000000"/>
                </a:solidFill>
                <a:latin typeface="Arial"/>
                <a:ea typeface="Arial"/>
                <a:cs typeface="Arial"/>
                <a:sym typeface="Arial"/>
              </a:endParaRPr>
            </a:p>
          </p:txBody>
        </p:sp>
        <p:cxnSp>
          <p:nvCxnSpPr>
            <p:cNvPr id="152" name="Google Shape;152;p8"/>
            <p:cNvCxnSpPr>
              <a:stCxn id="151" idx="2"/>
            </p:cNvCxnSpPr>
            <p:nvPr/>
          </p:nvCxnSpPr>
          <p:spPr>
            <a:xfrm>
              <a:off x="4855606" y="3419929"/>
              <a:ext cx="938100" cy="179700"/>
            </a:xfrm>
            <a:prstGeom prst="straightConnector1">
              <a:avLst/>
            </a:prstGeom>
            <a:ln>
              <a:headEnd type="none" w="sm" len="sm"/>
              <a:tailEnd type="triangle" w="med" len="med"/>
            </a:ln>
          </p:spPr>
          <p:style>
            <a:lnRef idx="1">
              <a:schemeClr val="dk1"/>
            </a:lnRef>
            <a:fillRef idx="0">
              <a:schemeClr val="dk1"/>
            </a:fillRef>
            <a:effectRef idx="0">
              <a:schemeClr val="dk1"/>
            </a:effectRef>
            <a:fontRef idx="minor">
              <a:schemeClr val="tx1"/>
            </a:fontRef>
          </p:style>
        </p:cxnSp>
      </p:grpSp>
      <p:sp>
        <p:nvSpPr>
          <p:cNvPr id="153" name="Google Shape;153;p8"/>
          <p:cNvSpPr txBox="1"/>
          <p:nvPr/>
        </p:nvSpPr>
        <p:spPr>
          <a:xfrm>
            <a:off x="3491028" y="2323549"/>
            <a:ext cx="91502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Arial"/>
              <a:buNone/>
            </a:pPr>
            <a:r>
              <a:rPr lang="en-US" sz="1600" b="0" i="0" u="none" strike="noStrike" cap="none" dirty="0">
                <a:solidFill>
                  <a:schemeClr val="dk1"/>
                </a:solidFill>
                <a:latin typeface="Arial"/>
                <a:ea typeface="Arial"/>
                <a:cs typeface="Arial"/>
                <a:sym typeface="Arial"/>
              </a:rPr>
              <a:t>7</a:t>
            </a:r>
            <a:r>
              <a:rPr lang="en-US" sz="1600" b="0" i="0" u="none" strike="noStrike" cap="none" dirty="0">
                <a:solidFill>
                  <a:srgbClr val="0070C0"/>
                </a:solidFill>
                <a:latin typeface="Arial"/>
                <a:ea typeface="Arial"/>
                <a:cs typeface="Arial"/>
                <a:sym typeface="Arial"/>
              </a:rPr>
              <a:t> blue </a:t>
            </a:r>
            <a:r>
              <a:rPr lang="en-US" sz="1600" b="0" i="0" u="none" strike="noStrike" cap="none" dirty="0">
                <a:solidFill>
                  <a:schemeClr val="dk1"/>
                </a:solidFill>
                <a:latin typeface="Arial"/>
                <a:ea typeface="Arial"/>
                <a:cs typeface="Arial"/>
                <a:sym typeface="Arial"/>
              </a:rPr>
              <a:t>circles</a:t>
            </a:r>
            <a:endParaRPr dirty="0"/>
          </a:p>
        </p:txBody>
      </p:sp>
      <p:cxnSp>
        <p:nvCxnSpPr>
          <p:cNvPr id="154" name="Google Shape;154;p8"/>
          <p:cNvCxnSpPr>
            <a:cxnSpLocks/>
            <a:stCxn id="153" idx="1"/>
          </p:cNvCxnSpPr>
          <p:nvPr/>
        </p:nvCxnSpPr>
        <p:spPr>
          <a:xfrm flipH="1">
            <a:off x="1259028" y="2615936"/>
            <a:ext cx="2232000" cy="1074000"/>
          </a:xfrm>
          <a:prstGeom prst="straightConnector1">
            <a:avLst/>
          </a:prstGeom>
          <a:noFill/>
          <a:ln w="9525" cap="flat" cmpd="sng">
            <a:solidFill>
              <a:srgbClr val="6CAB42"/>
            </a:solidFill>
            <a:prstDash val="solid"/>
            <a:round/>
            <a:headEnd type="none" w="sm" len="sm"/>
            <a:tailEnd type="triangle" w="med" len="med"/>
          </a:ln>
        </p:spPr>
      </p:cxnSp>
      <p:cxnSp>
        <p:nvCxnSpPr>
          <p:cNvPr id="155" name="Google Shape;155;p8"/>
          <p:cNvCxnSpPr>
            <a:cxnSpLocks/>
            <a:stCxn id="153" idx="1"/>
          </p:cNvCxnSpPr>
          <p:nvPr/>
        </p:nvCxnSpPr>
        <p:spPr>
          <a:xfrm flipH="1">
            <a:off x="1217628" y="2615937"/>
            <a:ext cx="2273400" cy="1240499"/>
          </a:xfrm>
          <a:prstGeom prst="straightConnector1">
            <a:avLst/>
          </a:prstGeom>
          <a:noFill/>
          <a:ln w="9525" cap="flat" cmpd="sng">
            <a:solidFill>
              <a:srgbClr val="6CAB42"/>
            </a:solidFill>
            <a:prstDash val="solid"/>
            <a:round/>
            <a:headEnd type="none" w="sm" len="sm"/>
            <a:tailEnd type="triangle" w="med" len="med"/>
          </a:ln>
        </p:spPr>
      </p:cxnSp>
      <p:cxnSp>
        <p:nvCxnSpPr>
          <p:cNvPr id="156" name="Google Shape;156;p8"/>
          <p:cNvCxnSpPr>
            <a:stCxn id="153" idx="1"/>
          </p:cNvCxnSpPr>
          <p:nvPr/>
        </p:nvCxnSpPr>
        <p:spPr>
          <a:xfrm flipH="1">
            <a:off x="1251528" y="2615936"/>
            <a:ext cx="2239500" cy="1803900"/>
          </a:xfrm>
          <a:prstGeom prst="straightConnector1">
            <a:avLst/>
          </a:prstGeom>
          <a:noFill/>
          <a:ln w="9525" cap="flat" cmpd="sng">
            <a:solidFill>
              <a:srgbClr val="6CAB42"/>
            </a:solidFill>
            <a:prstDash val="solid"/>
            <a:round/>
            <a:headEnd type="none" w="sm" len="sm"/>
            <a:tailEnd type="triangle" w="med" len="med"/>
          </a:ln>
        </p:spPr>
      </p:cxnSp>
      <p:cxnSp>
        <p:nvCxnSpPr>
          <p:cNvPr id="157" name="Google Shape;157;p8"/>
          <p:cNvCxnSpPr>
            <a:cxnSpLocks/>
            <a:stCxn id="153" idx="1"/>
          </p:cNvCxnSpPr>
          <p:nvPr/>
        </p:nvCxnSpPr>
        <p:spPr>
          <a:xfrm flipH="1">
            <a:off x="1293828" y="2615936"/>
            <a:ext cx="2197200" cy="2384400"/>
          </a:xfrm>
          <a:prstGeom prst="straightConnector1">
            <a:avLst/>
          </a:prstGeom>
          <a:noFill/>
          <a:ln w="9525" cap="flat" cmpd="sng">
            <a:solidFill>
              <a:srgbClr val="6CAB42"/>
            </a:solidFill>
            <a:prstDash val="solid"/>
            <a:round/>
            <a:headEnd type="none" w="sm" len="sm"/>
            <a:tailEnd type="triangle" w="med" len="med"/>
          </a:ln>
        </p:spPr>
      </p:cxnSp>
      <p:cxnSp>
        <p:nvCxnSpPr>
          <p:cNvPr id="158" name="Google Shape;158;p8"/>
          <p:cNvCxnSpPr>
            <a:cxnSpLocks/>
            <a:stCxn id="153" idx="1"/>
          </p:cNvCxnSpPr>
          <p:nvPr/>
        </p:nvCxnSpPr>
        <p:spPr>
          <a:xfrm flipH="1">
            <a:off x="1248828" y="2615936"/>
            <a:ext cx="2242200" cy="2514900"/>
          </a:xfrm>
          <a:prstGeom prst="straightConnector1">
            <a:avLst/>
          </a:prstGeom>
          <a:noFill/>
          <a:ln w="9525" cap="flat" cmpd="sng">
            <a:solidFill>
              <a:srgbClr val="6CAB42"/>
            </a:solidFill>
            <a:prstDash val="solid"/>
            <a:round/>
            <a:headEnd type="none" w="sm" len="sm"/>
            <a:tailEnd type="triangle" w="med" len="med"/>
          </a:ln>
        </p:spPr>
      </p:cxnSp>
      <p:cxnSp>
        <p:nvCxnSpPr>
          <p:cNvPr id="159" name="Google Shape;159;p8"/>
          <p:cNvCxnSpPr>
            <a:cxnSpLocks/>
            <a:stCxn id="153" idx="1"/>
          </p:cNvCxnSpPr>
          <p:nvPr/>
        </p:nvCxnSpPr>
        <p:spPr>
          <a:xfrm flipH="1">
            <a:off x="1704528" y="2615936"/>
            <a:ext cx="1786500" cy="2496600"/>
          </a:xfrm>
          <a:prstGeom prst="straightConnector1">
            <a:avLst/>
          </a:prstGeom>
          <a:noFill/>
          <a:ln w="9525" cap="flat" cmpd="sng">
            <a:solidFill>
              <a:srgbClr val="6CAB42"/>
            </a:solidFill>
            <a:prstDash val="solid"/>
            <a:round/>
            <a:headEnd type="none" w="sm" len="sm"/>
            <a:tailEnd type="triangle" w="med" len="med"/>
          </a:ln>
        </p:spPr>
      </p:cxnSp>
      <p:cxnSp>
        <p:nvCxnSpPr>
          <p:cNvPr id="160" name="Google Shape;160;p8"/>
          <p:cNvCxnSpPr>
            <a:cxnSpLocks/>
            <a:stCxn id="153" idx="1"/>
          </p:cNvCxnSpPr>
          <p:nvPr/>
        </p:nvCxnSpPr>
        <p:spPr>
          <a:xfrm flipH="1">
            <a:off x="1596828" y="2615936"/>
            <a:ext cx="1894200" cy="2569500"/>
          </a:xfrm>
          <a:prstGeom prst="straightConnector1">
            <a:avLst/>
          </a:prstGeom>
          <a:noFill/>
          <a:ln w="9525" cap="flat" cmpd="sng">
            <a:solidFill>
              <a:srgbClr val="6CAB42"/>
            </a:solidFill>
            <a:prstDash val="solid"/>
            <a:round/>
            <a:headEnd type="none" w="sm" len="sm"/>
            <a:tailEnd type="triangle" w="med" len="med"/>
          </a:ln>
        </p:spPr>
      </p:cxnSp>
      <p:pic>
        <p:nvPicPr>
          <p:cNvPr id="4" name="Picture 3">
            <a:extLst>
              <a:ext uri="{FF2B5EF4-FFF2-40B4-BE49-F238E27FC236}">
                <a16:creationId xmlns:a16="http://schemas.microsoft.com/office/drawing/2014/main" id="{398EACBD-B679-4CA5-9FA0-363EFBFE7CDF}"/>
              </a:ext>
            </a:extLst>
          </p:cNvPr>
          <p:cNvPicPr>
            <a:picLocks noChangeAspect="1"/>
          </p:cNvPicPr>
          <p:nvPr/>
        </p:nvPicPr>
        <p:blipFill>
          <a:blip r:embed="rId5"/>
          <a:stretch>
            <a:fillRect/>
          </a:stretch>
        </p:blipFill>
        <p:spPr>
          <a:xfrm>
            <a:off x="4398990" y="3105174"/>
            <a:ext cx="4561984" cy="2796973"/>
          </a:xfrm>
          <a:prstGeom prst="rect">
            <a:avLst/>
          </a:prstGeom>
        </p:spPr>
      </p:pic>
      <p:sp>
        <p:nvSpPr>
          <p:cNvPr id="13" name="Oval 12">
            <a:extLst>
              <a:ext uri="{FF2B5EF4-FFF2-40B4-BE49-F238E27FC236}">
                <a16:creationId xmlns:a16="http://schemas.microsoft.com/office/drawing/2014/main" id="{773C4C54-DAC3-4932-AD3A-5D3DB178D27B}"/>
              </a:ext>
            </a:extLst>
          </p:cNvPr>
          <p:cNvSpPr/>
          <p:nvPr/>
        </p:nvSpPr>
        <p:spPr>
          <a:xfrm>
            <a:off x="7785922" y="2217588"/>
            <a:ext cx="333881" cy="33388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Oval 45">
            <a:extLst>
              <a:ext uri="{FF2B5EF4-FFF2-40B4-BE49-F238E27FC236}">
                <a16:creationId xmlns:a16="http://schemas.microsoft.com/office/drawing/2014/main" id="{FBF8E234-EABD-47F3-9F86-B580BA8FE1AD}"/>
              </a:ext>
            </a:extLst>
          </p:cNvPr>
          <p:cNvSpPr/>
          <p:nvPr/>
        </p:nvSpPr>
        <p:spPr>
          <a:xfrm>
            <a:off x="7764845" y="2201620"/>
            <a:ext cx="376034" cy="37503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Arrow Connector 21">
            <a:extLst>
              <a:ext uri="{FF2B5EF4-FFF2-40B4-BE49-F238E27FC236}">
                <a16:creationId xmlns:a16="http://schemas.microsoft.com/office/drawing/2014/main" id="{C62B16BF-A765-4D62-A618-5568F2F4681E}"/>
              </a:ext>
            </a:extLst>
          </p:cNvPr>
          <p:cNvCxnSpPr/>
          <p:nvPr/>
        </p:nvCxnSpPr>
        <p:spPr>
          <a:xfrm flipH="1">
            <a:off x="8120280" y="1939905"/>
            <a:ext cx="253703" cy="22562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EAD02FC-7CA1-4069-B01E-38707009CC5C}"/>
              </a:ext>
            </a:extLst>
          </p:cNvPr>
          <p:cNvSpPr txBox="1"/>
          <p:nvPr/>
        </p:nvSpPr>
        <p:spPr>
          <a:xfrm>
            <a:off x="8373983" y="1800774"/>
            <a:ext cx="662361" cy="261610"/>
          </a:xfrm>
          <a:prstGeom prst="rect">
            <a:avLst/>
          </a:prstGeom>
          <a:noFill/>
        </p:spPr>
        <p:txBody>
          <a:bodyPr wrap="none" rtlCol="0">
            <a:spAutoFit/>
          </a:bodyPr>
          <a:lstStyle/>
          <a:p>
            <a:r>
              <a:rPr lang="en-GB" sz="1100" dirty="0">
                <a:solidFill>
                  <a:srgbClr val="C00000"/>
                </a:solidFill>
              </a:rPr>
              <a:t>Not this</a:t>
            </a:r>
          </a:p>
        </p:txBody>
      </p:sp>
      <p:sp>
        <p:nvSpPr>
          <p:cNvPr id="58" name="TextBox 57">
            <a:extLst>
              <a:ext uri="{FF2B5EF4-FFF2-40B4-BE49-F238E27FC236}">
                <a16:creationId xmlns:a16="http://schemas.microsoft.com/office/drawing/2014/main" id="{626C0DDC-3B4F-492E-87A0-5FC6EF6ED6B1}"/>
              </a:ext>
            </a:extLst>
          </p:cNvPr>
          <p:cNvSpPr txBox="1"/>
          <p:nvPr/>
        </p:nvSpPr>
        <p:spPr>
          <a:xfrm>
            <a:off x="3882340" y="6115204"/>
            <a:ext cx="5078634" cy="261610"/>
          </a:xfrm>
          <a:prstGeom prst="rect">
            <a:avLst/>
          </a:prstGeom>
          <a:noFill/>
        </p:spPr>
        <p:txBody>
          <a:bodyPr wrap="none" rtlCol="0">
            <a:spAutoFit/>
          </a:bodyPr>
          <a:lstStyle/>
          <a:p>
            <a:r>
              <a:rPr lang="en-US" sz="1100" b="0" i="0" u="none" strike="noStrike" cap="none" dirty="0">
                <a:solidFill>
                  <a:srgbClr val="FF0000"/>
                </a:solidFill>
                <a:latin typeface="Arial"/>
                <a:ea typeface="Arial"/>
                <a:cs typeface="Arial"/>
                <a:sym typeface="Arial"/>
              </a:rPr>
              <a:t>※ </a:t>
            </a:r>
            <a:r>
              <a:rPr lang="en-GB" sz="1100" dirty="0">
                <a:solidFill>
                  <a:srgbClr val="C00000"/>
                </a:solidFill>
              </a:rPr>
              <a:t>Tip: Draw your own marker with </a:t>
            </a:r>
            <a:r>
              <a:rPr lang="en-GB" sz="1100" dirty="0" err="1">
                <a:solidFill>
                  <a:srgbClr val="C00000"/>
                </a:solidFill>
              </a:rPr>
              <a:t>opencv</a:t>
            </a:r>
            <a:r>
              <a:rPr lang="en-GB" sz="1100" dirty="0">
                <a:solidFill>
                  <a:srgbClr val="C00000"/>
                </a:solidFill>
              </a:rPr>
              <a:t> functions </a:t>
            </a:r>
            <a:r>
              <a:rPr lang="en-GB" sz="1100" dirty="0" err="1">
                <a:solidFill>
                  <a:srgbClr val="C00000"/>
                </a:solidFill>
              </a:rPr>
              <a:t>cv.rectangle</a:t>
            </a:r>
            <a:r>
              <a:rPr lang="en-GB" sz="1100" dirty="0">
                <a:solidFill>
                  <a:srgbClr val="C00000"/>
                </a:solidFill>
              </a:rPr>
              <a:t>() and </a:t>
            </a:r>
            <a:r>
              <a:rPr lang="en-GB" sz="1100" dirty="0" err="1">
                <a:solidFill>
                  <a:srgbClr val="C00000"/>
                </a:solidFill>
              </a:rPr>
              <a:t>cv.line</a:t>
            </a:r>
            <a:r>
              <a:rPr lang="en-GB" sz="1100" dirty="0">
                <a:solidFill>
                  <a:srgbClr val="C00000"/>
                </a:solidFill>
              </a:rPr>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g7b5030c3c8_2_1"/>
          <p:cNvSpPr txBox="1">
            <a:spLocks noGrp="1"/>
          </p:cNvSpPr>
          <p:nvPr>
            <p:ph type="title"/>
          </p:nvPr>
        </p:nvSpPr>
        <p:spPr>
          <a:xfrm>
            <a:off x="0" y="18256"/>
            <a:ext cx="9144000" cy="682500"/>
          </a:xfrm>
          <a:prstGeom prst="rect">
            <a:avLst/>
          </a:prstGeom>
        </p:spPr>
        <p:txBody>
          <a:bodyPr spcFirstLastPara="1" wrap="square" lIns="91425" tIns="91425" rIns="91425" bIns="91425" anchor="ctr" anchorCtr="0">
            <a:noAutofit/>
          </a:bodyPr>
          <a:lstStyle/>
          <a:p>
            <a:pPr marL="457200" lvl="0" indent="-457200" algn="l" rtl="0">
              <a:spcBef>
                <a:spcPts val="0"/>
              </a:spcBef>
              <a:spcAft>
                <a:spcPts val="0"/>
              </a:spcAft>
              <a:buFont typeface="Wingdings" panose="05000000000000000000" pitchFamily="2" charset="2"/>
              <a:buChar char="q"/>
            </a:pPr>
            <a:r>
              <a:rPr lang="en-US" dirty="0"/>
              <a:t>How to detect center points of 7 </a:t>
            </a:r>
            <a:r>
              <a:rPr lang="en-US" dirty="0">
                <a:solidFill>
                  <a:srgbClr val="0070C0"/>
                </a:solidFill>
              </a:rPr>
              <a:t>blue</a:t>
            </a:r>
            <a:r>
              <a:rPr lang="en-US" dirty="0"/>
              <a:t> circles </a:t>
            </a:r>
            <a:r>
              <a:rPr kumimoji="0" lang="en-US" altLang="zh-TW" sz="1800" b="0" i="0" u="none" strike="noStrike" kern="1200" cap="none" spc="0" normalizeH="0" baseline="0" noProof="0" dirty="0">
                <a:ln>
                  <a:noFill/>
                </a:ln>
                <a:solidFill>
                  <a:srgbClr val="000000"/>
                </a:solidFill>
                <a:effectLst/>
                <a:uLnTx/>
                <a:uFillTx/>
                <a:latin typeface="Arial"/>
                <a:ea typeface="新細明體" panose="02020500000000000000" pitchFamily="18" charset="-120"/>
                <a:cs typeface="+mn-cs"/>
              </a:rPr>
              <a:t>(</a:t>
            </a:r>
            <a:r>
              <a:rPr kumimoji="0" lang="zh-TW" altLang="en-US" sz="1800" b="0" i="0" u="none" strike="noStrike" kern="1200" cap="none" spc="0" normalizeH="0" baseline="0" noProof="0" dirty="0">
                <a:ln>
                  <a:noFill/>
                </a:ln>
                <a:solidFill>
                  <a:srgbClr val="000000"/>
                </a:solidFill>
                <a:effectLst/>
                <a:uLnTx/>
                <a:uFillTx/>
                <a:latin typeface="Arial"/>
                <a:ea typeface="新細明體" panose="02020500000000000000" pitchFamily="18" charset="-120"/>
                <a:cs typeface="+mn-cs"/>
              </a:rPr>
              <a:t>出題：</a:t>
            </a:r>
            <a:r>
              <a:rPr kumimoji="0" lang="en-US" sz="1800" b="0" i="0" u="none" strike="noStrike" kern="1200" cap="none" spc="0" normalizeH="0" baseline="0" noProof="0" dirty="0">
                <a:ln>
                  <a:noFill/>
                </a:ln>
                <a:solidFill>
                  <a:srgbClr val="000000"/>
                </a:solidFill>
                <a:effectLst/>
                <a:uLnTx/>
                <a:uFillTx/>
                <a:latin typeface="Arial"/>
                <a:ea typeface="+mn-ea"/>
                <a:cs typeface="+mn-cs"/>
              </a:rPr>
              <a:t>David)</a:t>
            </a:r>
            <a:endParaRPr dirty="0"/>
          </a:p>
        </p:txBody>
      </p:sp>
      <p:sp>
        <p:nvSpPr>
          <p:cNvPr id="177" name="Google Shape;177;g7b5030c3c8_2_1"/>
          <p:cNvSpPr txBox="1">
            <a:spLocks noGrp="1"/>
          </p:cNvSpPr>
          <p:nvPr>
            <p:ph type="body" idx="1"/>
          </p:nvPr>
        </p:nvSpPr>
        <p:spPr>
          <a:xfrm>
            <a:off x="0" y="862576"/>
            <a:ext cx="9144000" cy="5995500"/>
          </a:xfrm>
          <a:prstGeom prst="rect">
            <a:avLst/>
          </a:prstGeom>
        </p:spPr>
        <p:txBody>
          <a:bodyPr spcFirstLastPara="1" wrap="square" lIns="91425" tIns="91425" rIns="91425" bIns="91425" anchor="t" anchorCtr="0">
            <a:noAutofit/>
          </a:bodyPr>
          <a:lstStyle/>
          <a:p>
            <a:pPr lvl="0">
              <a:spcBef>
                <a:spcPts val="800"/>
              </a:spcBef>
            </a:pPr>
            <a:r>
              <a:rPr lang="en-US" dirty="0"/>
              <a:t>You can use </a:t>
            </a:r>
            <a:r>
              <a:rPr lang="en-US" dirty="0">
                <a:latin typeface="Consolas" panose="020B0609020204030204" pitchFamily="49" charset="0"/>
              </a:rPr>
              <a:t>cv2.SimpleBlobDetector()</a:t>
            </a:r>
            <a:r>
              <a:rPr lang="en-US" dirty="0"/>
              <a:t> to detect blobs (binary large object), it can filter out blobs by different properties:</a:t>
            </a:r>
            <a:endParaRPr sz="1800" dirty="0">
              <a:latin typeface="Calibri"/>
              <a:ea typeface="Calibri"/>
              <a:cs typeface="Calibri"/>
              <a:sym typeface="Calibri"/>
            </a:endParaRPr>
          </a:p>
          <a:p>
            <a:pPr marL="819150" lvl="0" indent="-342900" algn="l" rtl="0">
              <a:spcBef>
                <a:spcPts val="0"/>
              </a:spcBef>
              <a:spcAft>
                <a:spcPts val="0"/>
              </a:spcAft>
              <a:buSzPts val="1500"/>
              <a:buFont typeface="+mj-lt"/>
              <a:buAutoNum type="arabicParenR"/>
            </a:pPr>
            <a:r>
              <a:rPr lang="en-US" dirty="0">
                <a:latin typeface="Calibri"/>
                <a:ea typeface="Calibri"/>
                <a:cs typeface="Calibri"/>
                <a:sym typeface="Calibri"/>
              </a:rPr>
              <a:t>Area (of blob in pixels, e.g. </a:t>
            </a:r>
            <a:r>
              <a:rPr lang="en-US" dirty="0">
                <a:latin typeface="Calibri"/>
              </a:rPr>
              <a:t>100 px</a:t>
            </a:r>
            <a:r>
              <a:rPr lang="en-US" dirty="0">
                <a:latin typeface="Calibri"/>
                <a:ea typeface="Calibri"/>
                <a:cs typeface="Calibri"/>
                <a:sym typeface="Calibri"/>
              </a:rPr>
              <a:t>)</a:t>
            </a:r>
            <a:endParaRPr dirty="0">
              <a:latin typeface="Calibri"/>
              <a:ea typeface="Calibri"/>
              <a:cs typeface="Calibri"/>
              <a:sym typeface="Calibri"/>
            </a:endParaRPr>
          </a:p>
          <a:p>
            <a:pPr marL="819150" lvl="0" indent="-342900" algn="l" rtl="0">
              <a:spcBef>
                <a:spcPts val="0"/>
              </a:spcBef>
              <a:spcAft>
                <a:spcPts val="0"/>
              </a:spcAft>
              <a:buSzPts val="1500"/>
              <a:buFont typeface="+mj-lt"/>
              <a:buAutoNum type="arabicParenR"/>
            </a:pPr>
            <a:r>
              <a:rPr lang="en-US" dirty="0">
                <a:latin typeface="Calibri"/>
                <a:ea typeface="Calibri"/>
                <a:cs typeface="Calibri"/>
                <a:sym typeface="Calibri"/>
              </a:rPr>
              <a:t>Color (gray level, 0 for black, 255 for white)</a:t>
            </a:r>
            <a:endParaRPr dirty="0">
              <a:latin typeface="Calibri"/>
              <a:ea typeface="Calibri"/>
              <a:cs typeface="Calibri"/>
              <a:sym typeface="Calibri"/>
            </a:endParaRPr>
          </a:p>
          <a:p>
            <a:pPr marL="819150" lvl="0" indent="-342900" algn="l" rtl="0">
              <a:spcBef>
                <a:spcPts val="0"/>
              </a:spcBef>
              <a:spcAft>
                <a:spcPts val="0"/>
              </a:spcAft>
              <a:buSzPts val="1500"/>
              <a:buFont typeface="+mj-lt"/>
              <a:buAutoNum type="arabicParenR"/>
            </a:pPr>
            <a:r>
              <a:rPr lang="en-US" dirty="0">
                <a:latin typeface="Calibri"/>
                <a:ea typeface="Calibri"/>
                <a:cs typeface="Calibri"/>
                <a:sym typeface="Calibri"/>
              </a:rPr>
              <a:t>Circularity (if perfect circle, then it is 1.0)</a:t>
            </a:r>
            <a:endParaRPr dirty="0">
              <a:latin typeface="Calibri"/>
              <a:ea typeface="Calibri"/>
              <a:cs typeface="Calibri"/>
              <a:sym typeface="Calibri"/>
            </a:endParaRPr>
          </a:p>
          <a:p>
            <a:pPr marL="819150" lvl="0" indent="-342900" algn="l" rtl="0">
              <a:spcBef>
                <a:spcPts val="0"/>
              </a:spcBef>
              <a:spcAft>
                <a:spcPts val="0"/>
              </a:spcAft>
              <a:buSzPts val="1500"/>
              <a:buFont typeface="+mj-lt"/>
              <a:buAutoNum type="arabicParenR"/>
            </a:pPr>
            <a:r>
              <a:rPr lang="en-US" dirty="0">
                <a:latin typeface="Calibri"/>
                <a:ea typeface="Calibri"/>
                <a:cs typeface="Calibri"/>
                <a:sym typeface="Calibri"/>
              </a:rPr>
              <a:t>Inertia (ratio of the minor and major axes from </a:t>
            </a:r>
            <a:r>
              <a:rPr lang="en-US" dirty="0">
                <a:latin typeface="Calibri"/>
              </a:rPr>
              <a:t>0.0 to 1.0</a:t>
            </a:r>
            <a:r>
              <a:rPr lang="en-US" dirty="0">
                <a:latin typeface="Calibri"/>
                <a:ea typeface="Calibri"/>
                <a:cs typeface="Calibri"/>
                <a:sym typeface="Calibri"/>
              </a:rPr>
              <a:t>)</a:t>
            </a:r>
            <a:endParaRPr dirty="0">
              <a:latin typeface="Calibri"/>
              <a:ea typeface="Calibri"/>
              <a:cs typeface="Calibri"/>
              <a:sym typeface="Calibri"/>
            </a:endParaRPr>
          </a:p>
          <a:p>
            <a:pPr marL="819150" lvl="0" indent="-342900" algn="l" rtl="0">
              <a:spcBef>
                <a:spcPts val="0"/>
              </a:spcBef>
              <a:spcAft>
                <a:spcPts val="0"/>
              </a:spcAft>
              <a:buSzPts val="1500"/>
              <a:buFont typeface="+mj-lt"/>
              <a:buAutoNum type="arabicParenR"/>
            </a:pPr>
            <a:r>
              <a:rPr lang="en-US" dirty="0">
                <a:latin typeface="Calibri"/>
                <a:ea typeface="Calibri"/>
                <a:cs typeface="Calibri"/>
                <a:sym typeface="Calibri"/>
              </a:rPr>
              <a:t>Convexity (if no gap, then it is 1.0)</a:t>
            </a:r>
          </a:p>
          <a:p>
            <a:pPr marL="447675" indent="-271463">
              <a:spcBef>
                <a:spcPts val="0"/>
              </a:spcBef>
              <a:buSzPts val="1500"/>
            </a:pPr>
            <a:r>
              <a:rPr lang="en-GB" dirty="0"/>
              <a:t>Minimum and maximum bounds can be chosen. E.g. -&gt;</a:t>
            </a:r>
            <a:endParaRPr dirty="0"/>
          </a:p>
        </p:txBody>
      </p:sp>
      <p:pic>
        <p:nvPicPr>
          <p:cNvPr id="178" name="Google Shape;178;g7b5030c3c8_2_1"/>
          <p:cNvPicPr preferRelativeResize="0"/>
          <p:nvPr/>
        </p:nvPicPr>
        <p:blipFill>
          <a:blip r:embed="rId3">
            <a:alphaModFix/>
          </a:blip>
          <a:stretch>
            <a:fillRect/>
          </a:stretch>
        </p:blipFill>
        <p:spPr>
          <a:xfrm>
            <a:off x="417299" y="3525715"/>
            <a:ext cx="8582025" cy="3122301"/>
          </a:xfrm>
          <a:prstGeom prst="rect">
            <a:avLst/>
          </a:prstGeom>
          <a:noFill/>
          <a:ln>
            <a:noFill/>
          </a:ln>
        </p:spPr>
      </p:pic>
      <p:pic>
        <p:nvPicPr>
          <p:cNvPr id="5" name="Picture 4">
            <a:extLst>
              <a:ext uri="{FF2B5EF4-FFF2-40B4-BE49-F238E27FC236}">
                <a16:creationId xmlns:a16="http://schemas.microsoft.com/office/drawing/2014/main" id="{D8EE4EC7-CA7C-4C03-838B-14748B8F4917}"/>
              </a:ext>
            </a:extLst>
          </p:cNvPr>
          <p:cNvPicPr>
            <a:picLocks noChangeAspect="1"/>
          </p:cNvPicPr>
          <p:nvPr/>
        </p:nvPicPr>
        <p:blipFill>
          <a:blip r:embed="rId4"/>
          <a:stretch>
            <a:fillRect/>
          </a:stretch>
        </p:blipFill>
        <p:spPr>
          <a:xfrm>
            <a:off x="6791373" y="2802229"/>
            <a:ext cx="2067213" cy="647790"/>
          </a:xfrm>
          <a:prstGeom prst="rect">
            <a:avLst/>
          </a:prstGeom>
        </p:spPr>
      </p:pic>
      <p:sp>
        <p:nvSpPr>
          <p:cNvPr id="6" name="TextBox 5">
            <a:extLst>
              <a:ext uri="{FF2B5EF4-FFF2-40B4-BE49-F238E27FC236}">
                <a16:creationId xmlns:a16="http://schemas.microsoft.com/office/drawing/2014/main" id="{9DC14118-CFBF-407C-973D-AD36179E3EF2}"/>
              </a:ext>
            </a:extLst>
          </p:cNvPr>
          <p:cNvSpPr txBox="1"/>
          <p:nvPr/>
        </p:nvSpPr>
        <p:spPr>
          <a:xfrm>
            <a:off x="2905125" y="4717533"/>
            <a:ext cx="1276350" cy="369332"/>
          </a:xfrm>
          <a:prstGeom prst="rect">
            <a:avLst/>
          </a:prstGeom>
          <a:solidFill>
            <a:schemeClr val="bg1"/>
          </a:solidFill>
        </p:spPr>
        <p:txBody>
          <a:bodyPr wrap="square" rtlCol="0">
            <a:spAutoFit/>
          </a:bodyPr>
          <a:lstStyle/>
          <a:p>
            <a:r>
              <a:rPr lang="en-GB" dirty="0">
                <a:solidFill>
                  <a:schemeClr val="tx2">
                    <a:lumMod val="50000"/>
                  </a:schemeClr>
                </a:solidFill>
                <a:latin typeface="Calibri" panose="020F0502020204030204" pitchFamily="34" charset="0"/>
                <a:cs typeface="Calibri" panose="020F0502020204030204" pitchFamily="34" charset="0"/>
              </a:rPr>
              <a:t>Colour</a:t>
            </a:r>
          </a:p>
        </p:txBody>
      </p:sp>
      <p:pic>
        <p:nvPicPr>
          <p:cNvPr id="12" name="Google Shape;178;g7b5030c3c8_2_1">
            <a:extLst>
              <a:ext uri="{FF2B5EF4-FFF2-40B4-BE49-F238E27FC236}">
                <a16:creationId xmlns:a16="http://schemas.microsoft.com/office/drawing/2014/main" id="{8A11D0CE-B0B8-4723-822D-D7058AC1D3BC}"/>
              </a:ext>
            </a:extLst>
          </p:cNvPr>
          <p:cNvPicPr preferRelativeResize="0"/>
          <p:nvPr/>
        </p:nvPicPr>
        <p:blipFill rotWithShape="1">
          <a:blip r:embed="rId3">
            <a:alphaModFix/>
          </a:blip>
          <a:srcRect l="21441" t="36255" r="72787" b="49699"/>
          <a:stretch/>
        </p:blipFill>
        <p:spPr>
          <a:xfrm>
            <a:off x="417299" y="4648200"/>
            <a:ext cx="495301" cy="479833"/>
          </a:xfrm>
          <a:prstGeom prst="rect">
            <a:avLst/>
          </a:prstGeom>
          <a:noFill/>
          <a:ln>
            <a:noFill/>
          </a:ln>
        </p:spPr>
      </p:pic>
      <p:pic>
        <p:nvPicPr>
          <p:cNvPr id="13" name="Google Shape;178;g7b5030c3c8_2_1">
            <a:extLst>
              <a:ext uri="{FF2B5EF4-FFF2-40B4-BE49-F238E27FC236}">
                <a16:creationId xmlns:a16="http://schemas.microsoft.com/office/drawing/2014/main" id="{B7CD0505-1B3A-495D-A73C-FB45E0F7116F}"/>
              </a:ext>
            </a:extLst>
          </p:cNvPr>
          <p:cNvPicPr preferRelativeResize="0"/>
          <p:nvPr/>
        </p:nvPicPr>
        <p:blipFill rotWithShape="1">
          <a:blip r:embed="rId3">
            <a:alphaModFix/>
          </a:blip>
          <a:srcRect l="13713" t="36255" r="79648" b="49699"/>
          <a:stretch/>
        </p:blipFill>
        <p:spPr>
          <a:xfrm>
            <a:off x="970652" y="4648199"/>
            <a:ext cx="569700" cy="479833"/>
          </a:xfrm>
          <a:prstGeom prst="rect">
            <a:avLst/>
          </a:prstGeom>
          <a:noFill/>
          <a:ln>
            <a:noFill/>
          </a:ln>
        </p:spPr>
      </p:pic>
      <p:pic>
        <p:nvPicPr>
          <p:cNvPr id="14" name="Google Shape;178;g7b5030c3c8_2_1">
            <a:extLst>
              <a:ext uri="{FF2B5EF4-FFF2-40B4-BE49-F238E27FC236}">
                <a16:creationId xmlns:a16="http://schemas.microsoft.com/office/drawing/2014/main" id="{F9F812CF-61BE-4B5C-BFF0-2414CBBEF014}"/>
              </a:ext>
            </a:extLst>
          </p:cNvPr>
          <p:cNvPicPr preferRelativeResize="0"/>
          <p:nvPr/>
        </p:nvPicPr>
        <p:blipFill rotWithShape="1">
          <a:blip r:embed="rId3">
            <a:alphaModFix/>
          </a:blip>
          <a:srcRect l="7249" t="36260" r="86112" b="49694"/>
          <a:stretch/>
        </p:blipFill>
        <p:spPr>
          <a:xfrm>
            <a:off x="1653038" y="4648199"/>
            <a:ext cx="569700" cy="479833"/>
          </a:xfrm>
          <a:prstGeom prst="rect">
            <a:avLst/>
          </a:prstGeom>
          <a:noFill/>
          <a:ln>
            <a:noFill/>
          </a:ln>
        </p:spPr>
      </p:pic>
      <p:pic>
        <p:nvPicPr>
          <p:cNvPr id="15" name="Google Shape;178;g7b5030c3c8_2_1">
            <a:extLst>
              <a:ext uri="{FF2B5EF4-FFF2-40B4-BE49-F238E27FC236}">
                <a16:creationId xmlns:a16="http://schemas.microsoft.com/office/drawing/2014/main" id="{B0182267-A59C-4065-BDA6-8C0B5F8D6A15}"/>
              </a:ext>
            </a:extLst>
          </p:cNvPr>
          <p:cNvPicPr preferRelativeResize="0"/>
          <p:nvPr/>
        </p:nvPicPr>
        <p:blipFill rotWithShape="1">
          <a:blip r:embed="rId3">
            <a:alphaModFix/>
          </a:blip>
          <a:srcRect l="-28" t="36340" r="93389" b="49614"/>
          <a:stretch/>
        </p:blipFill>
        <p:spPr>
          <a:xfrm>
            <a:off x="2279081" y="4648199"/>
            <a:ext cx="569700" cy="479833"/>
          </a:xfrm>
          <a:prstGeom prst="rect">
            <a:avLst/>
          </a:prstGeom>
          <a:noFill/>
          <a:ln>
            <a:noFill/>
          </a:ln>
        </p:spPr>
      </p:pic>
    </p:spTree>
  </p:cSld>
  <p:clrMapOvr>
    <a:masterClrMapping/>
  </p:clrMapOvr>
</p:sld>
</file>

<file path=ppt/theme/theme1.xml><?xml version="1.0" encoding="utf-8"?>
<a:theme xmlns:a="http://schemas.openxmlformats.org/drawingml/2006/main" name="Office 佈景主題">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4876</TotalTime>
  <Words>2075</Words>
  <Application>Microsoft Office PowerPoint</Application>
  <PresentationFormat>如螢幕大小 (4:3)</PresentationFormat>
  <Paragraphs>237</Paragraphs>
  <Slides>20</Slides>
  <Notes>13</Notes>
  <HiddenSlides>0</HiddenSlides>
  <MMClips>4</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20</vt:i4>
      </vt:variant>
    </vt:vector>
  </HeadingPairs>
  <TitlesOfParts>
    <vt:vector size="28" baseType="lpstr">
      <vt:lpstr>Noto Sans Symbols</vt:lpstr>
      <vt:lpstr>Arial</vt:lpstr>
      <vt:lpstr>Calibri</vt:lpstr>
      <vt:lpstr>Cambria Math</vt:lpstr>
      <vt:lpstr>Consolas</vt:lpstr>
      <vt:lpstr>Times New Roman</vt:lpstr>
      <vt:lpstr>Wingdings</vt:lpstr>
      <vt:lpstr>Office 佈景主題</vt:lpstr>
      <vt:lpstr>電腦視覺與深度學習 (Computer Vision and Deep Learning) Homework 2</vt:lpstr>
      <vt:lpstr>Notices (1/2)</vt:lpstr>
      <vt:lpstr>Notices (2/2)</vt:lpstr>
      <vt:lpstr>Grading </vt:lpstr>
      <vt:lpstr>1. (20%) Background Subtraction: Simple Gaussian Model (1/2)</vt:lpstr>
      <vt:lpstr>1. (20%) Background Subtraction: Simple Gaussian Model (2/2)</vt:lpstr>
      <vt:lpstr>2. (20%) Optical Flow       (出題：David)</vt:lpstr>
      <vt:lpstr>PowerPoint 簡報</vt:lpstr>
      <vt:lpstr>How to detect center points of 7 blue circles (出題：David)</vt:lpstr>
      <vt:lpstr>PowerPoint 簡報</vt:lpstr>
      <vt:lpstr>3. (20%) Perspective Transform:</vt:lpstr>
      <vt:lpstr>PowerPoint 簡報</vt:lpstr>
      <vt:lpstr>PowerPoint 簡報</vt:lpstr>
      <vt:lpstr>3. (20%) Perspective Transform:</vt:lpstr>
      <vt:lpstr>4. (20%) PCA      (出題：Willy)</vt:lpstr>
      <vt:lpstr>4.1 (10%) PCA - Image Reconstruction (1/2)   (出題：Willy)</vt:lpstr>
      <vt:lpstr>4.2 (10%) PCA - Compute the Reconstruction Error (2/2)  (出題：Willy)</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 Homework 1</dc:title>
  <dc:creator>RL</dc:creator>
  <cp:lastModifiedBy>鄭惟仁</cp:lastModifiedBy>
  <cp:revision>548</cp:revision>
  <dcterms:modified xsi:type="dcterms:W3CDTF">2021-12-12T08:42:10Z</dcterms:modified>
</cp:coreProperties>
</file>